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tags/tag12.xml" ContentType="application/vnd.openxmlformats-officedocument.presentationml.tags+xml"/>
  <Override PartName="/ppt/notesSlides/notesSlide19.xml" ContentType="application/vnd.openxmlformats-officedocument.presentationml.notesSlide+xml"/>
  <Override PartName="/ppt/tags/tag13.xml" ContentType="application/vnd.openxmlformats-officedocument.presentationml.tags+xml"/>
  <Override PartName="/ppt/notesSlides/notesSlide20.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tags/tag27.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488" r:id="rId5"/>
    <p:sldMasterId id="2147493491" r:id="rId6"/>
  </p:sldMasterIdLst>
  <p:notesMasterIdLst>
    <p:notesMasterId r:id="rId71"/>
  </p:notesMasterIdLst>
  <p:handoutMasterIdLst>
    <p:handoutMasterId r:id="rId72"/>
  </p:handoutMasterIdLst>
  <p:sldIdLst>
    <p:sldId id="396" r:id="rId7"/>
    <p:sldId id="397" r:id="rId8"/>
    <p:sldId id="257" r:id="rId9"/>
    <p:sldId id="375" r:id="rId10"/>
    <p:sldId id="268" r:id="rId11"/>
    <p:sldId id="319" r:id="rId12"/>
    <p:sldId id="354" r:id="rId13"/>
    <p:sldId id="355" r:id="rId14"/>
    <p:sldId id="336" r:id="rId15"/>
    <p:sldId id="386" r:id="rId16"/>
    <p:sldId id="338" r:id="rId17"/>
    <p:sldId id="387" r:id="rId18"/>
    <p:sldId id="339" r:id="rId19"/>
    <p:sldId id="388" r:id="rId20"/>
    <p:sldId id="389" r:id="rId21"/>
    <p:sldId id="390" r:id="rId22"/>
    <p:sldId id="317" r:id="rId23"/>
    <p:sldId id="322" r:id="rId24"/>
    <p:sldId id="356" r:id="rId25"/>
    <p:sldId id="340" r:id="rId26"/>
    <p:sldId id="357" r:id="rId27"/>
    <p:sldId id="341" r:id="rId28"/>
    <p:sldId id="358" r:id="rId29"/>
    <p:sldId id="342" r:id="rId30"/>
    <p:sldId id="343" r:id="rId31"/>
    <p:sldId id="344" r:id="rId32"/>
    <p:sldId id="345" r:id="rId33"/>
    <p:sldId id="318" r:id="rId34"/>
    <p:sldId id="332" r:id="rId35"/>
    <p:sldId id="378" r:id="rId36"/>
    <p:sldId id="346" r:id="rId37"/>
    <p:sldId id="333" r:id="rId38"/>
    <p:sldId id="334" r:id="rId39"/>
    <p:sldId id="347" r:id="rId40"/>
    <p:sldId id="349" r:id="rId41"/>
    <p:sldId id="350" r:id="rId42"/>
    <p:sldId id="359" r:id="rId43"/>
    <p:sldId id="379" r:id="rId44"/>
    <p:sldId id="351" r:id="rId45"/>
    <p:sldId id="352" r:id="rId46"/>
    <p:sldId id="360" r:id="rId47"/>
    <p:sldId id="353" r:id="rId48"/>
    <p:sldId id="380" r:id="rId49"/>
    <p:sldId id="361" r:id="rId50"/>
    <p:sldId id="381" r:id="rId51"/>
    <p:sldId id="382" r:id="rId52"/>
    <p:sldId id="383" r:id="rId53"/>
    <p:sldId id="384" r:id="rId54"/>
    <p:sldId id="385" r:id="rId55"/>
    <p:sldId id="362" r:id="rId56"/>
    <p:sldId id="363" r:id="rId57"/>
    <p:sldId id="393" r:id="rId58"/>
    <p:sldId id="365" r:id="rId59"/>
    <p:sldId id="367" r:id="rId60"/>
    <p:sldId id="394" r:id="rId61"/>
    <p:sldId id="370" r:id="rId62"/>
    <p:sldId id="371" r:id="rId63"/>
    <p:sldId id="372" r:id="rId64"/>
    <p:sldId id="373" r:id="rId65"/>
    <p:sldId id="392" r:id="rId66"/>
    <p:sldId id="374" r:id="rId67"/>
    <p:sldId id="395" r:id="rId68"/>
    <p:sldId id="267" r:id="rId69"/>
    <p:sldId id="331" r:id="rId7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0">
          <p15:clr>
            <a:srgbClr val="A4A3A4"/>
          </p15:clr>
        </p15:guide>
        <p15:guide id="2" pos="2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385B"/>
    <a:srgbClr val="DA291C"/>
    <a:srgbClr val="CE0000"/>
    <a:srgbClr val="003B5C"/>
    <a:srgbClr val="C8C9C7"/>
    <a:srgbClr val="042A4A"/>
    <a:srgbClr val="99D6E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86486" autoAdjust="0"/>
  </p:normalViewPr>
  <p:slideViewPr>
    <p:cSldViewPr snapToGrid="0" snapToObjects="1">
      <p:cViewPr varScale="1">
        <p:scale>
          <a:sx n="93" d="100"/>
          <a:sy n="93" d="100"/>
        </p:scale>
        <p:origin x="946" y="82"/>
      </p:cViewPr>
      <p:guideLst>
        <p:guide orient="horz" pos="3090"/>
        <p:guide pos="224"/>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7F86EF-755F-EF49-95CD-E6F9DEA0E285}" type="datetimeFigureOut">
              <a:rPr lang="en-US" smtClean="0"/>
              <a:t>2/18/2021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02BF76-5FF8-3347-8BAB-357CDEE67510}" type="slidenum">
              <a:rPr lang="en-US" smtClean="0"/>
              <a:t>‹#›</a:t>
            </a:fld>
            <a:endParaRPr lang="en-US"/>
          </a:p>
        </p:txBody>
      </p:sp>
    </p:spTree>
    <p:extLst>
      <p:ext uri="{BB962C8B-B14F-4D97-AF65-F5344CB8AC3E}">
        <p14:creationId xmlns:p14="http://schemas.microsoft.com/office/powerpoint/2010/main" val="3963618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7550CD-65C1-0D40-9457-6DF5C95A232D}" type="datetimeFigureOut">
              <a:rPr lang="en-US" smtClean="0"/>
              <a:t>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36A4A8-4679-F349-B4E1-60A94314D23D}" type="slidenum">
              <a:rPr lang="en-US" smtClean="0"/>
              <a:t>‹#›</a:t>
            </a:fld>
            <a:endParaRPr lang="en-US"/>
          </a:p>
        </p:txBody>
      </p:sp>
    </p:spTree>
    <p:extLst>
      <p:ext uri="{BB962C8B-B14F-4D97-AF65-F5344CB8AC3E}">
        <p14:creationId xmlns:p14="http://schemas.microsoft.com/office/powerpoint/2010/main" val="2301902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6</a:t>
            </a:fld>
            <a:endParaRPr lang="en-US"/>
          </a:p>
        </p:txBody>
      </p:sp>
    </p:spTree>
    <p:extLst>
      <p:ext uri="{BB962C8B-B14F-4D97-AF65-F5344CB8AC3E}">
        <p14:creationId xmlns:p14="http://schemas.microsoft.com/office/powerpoint/2010/main" val="1785958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Polar Coordinate System is a two-dimensional coordinate system.  Each data point is determined by the distance between a fixed point and an angle from a fixed direction.  The fixed point, which is analogous to the origin in the Cartesian Coordinate System, is called the Pole.  The ray or half-line from the Pole in the fixed direction is called the Polar Axis.  The distance from the Pole is called the Radial Coordinate or Radius, and the angle is called the Angular Coordinate, Polar Angle or Azimuth.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This coordinate system is less used than the Cartesian Coordinate System, but it is useful in cases where the angle or direction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4020351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surface of the Earth is wrapped around a spherical mass, but we usually want to display a location on Earth on a two-dimensional surface, like a piece of paper or a computer screen.  Therefore, there is a variety of ways to map the surface of the Earth on a two-dimensional surface, which are called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686678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You can briefly touch upon the different type of projections.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25</a:t>
            </a:fld>
            <a:endParaRPr lang="en-US"/>
          </a:p>
        </p:txBody>
      </p:sp>
    </p:spTree>
    <p:extLst>
      <p:ext uri="{BB962C8B-B14F-4D97-AF65-F5344CB8AC3E}">
        <p14:creationId xmlns:p14="http://schemas.microsoft.com/office/powerpoint/2010/main" val="23729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p:txBody>
      </p:sp>
      <p:sp>
        <p:nvSpPr>
          <p:cNvPr id="4" name="Slide Number Placeholder 3"/>
          <p:cNvSpPr>
            <a:spLocks noGrp="1"/>
          </p:cNvSpPr>
          <p:nvPr>
            <p:ph type="sldNum" sz="quarter" idx="10"/>
          </p:nvPr>
        </p:nvSpPr>
        <p:spPr/>
        <p:txBody>
          <a:bodyPr/>
          <a:lstStyle/>
          <a:p>
            <a:fld id="{2E36A4A8-4679-F349-B4E1-60A94314D23D}" type="slidenum">
              <a:rPr lang="en-US" smtClean="0"/>
              <a:t>26</a:t>
            </a:fld>
            <a:endParaRPr lang="en-US"/>
          </a:p>
        </p:txBody>
      </p:sp>
    </p:spTree>
    <p:extLst>
      <p:ext uri="{BB962C8B-B14F-4D97-AF65-F5344CB8AC3E}">
        <p14:creationId xmlns:p14="http://schemas.microsoft.com/office/powerpoint/2010/main" val="3756292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E36A4A8-4679-F349-B4E1-60A94314D23D}" type="slidenum">
              <a:rPr lang="en-US" smtClean="0"/>
              <a:t>27</a:t>
            </a:fld>
            <a:endParaRPr lang="en-US"/>
          </a:p>
        </p:txBody>
      </p:sp>
    </p:spTree>
    <p:extLst>
      <p:ext uri="{BB962C8B-B14F-4D97-AF65-F5344CB8AC3E}">
        <p14:creationId xmlns:p14="http://schemas.microsoft.com/office/powerpoint/2010/main" val="2316773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976002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167741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35315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2401062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By using Position Visual Cue, we can spot trends, clusters and outliers by plotting a lot of data points within the x and y planes. However, it will be challenging to identify what each data point represents. </a:t>
            </a:r>
          </a:p>
          <a:p>
            <a:endParaRPr lang="en-US" sz="1200" b="0" i="0" u="none" strike="noStrike" kern="1200" baseline="0" dirty="0">
              <a:solidFill>
                <a:schemeClr val="tx1"/>
              </a:solidFill>
              <a:latin typeface="+mn-lt"/>
              <a:ea typeface="+mn-ea"/>
              <a:cs typeface="+mn-cs"/>
            </a:endParaRP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7</a:t>
            </a:fld>
            <a:endParaRPr lang="en-US"/>
          </a:p>
        </p:txBody>
      </p:sp>
    </p:spTree>
    <p:extLst>
      <p:ext uri="{BB962C8B-B14F-4D97-AF65-F5344CB8AC3E}">
        <p14:creationId xmlns:p14="http://schemas.microsoft.com/office/powerpoint/2010/main" val="85558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spcBef>
                <a:spcPct val="0"/>
              </a:spcBef>
              <a:buAutoNum type="alphaLcParenBoth"/>
            </a:pPr>
            <a:r>
              <a:rPr lang="en-SG" altLang="en-US" baseline="0" dirty="0"/>
              <a:t>Rapid Zooming</a:t>
            </a:r>
          </a:p>
          <a:p>
            <a:pPr marL="228600" indent="-228600" eaLnBrk="1" hangingPunct="1">
              <a:spcBef>
                <a:spcPct val="0"/>
              </a:spcBef>
              <a:buAutoNum type="alphaLcParenBoth"/>
            </a:pPr>
            <a:r>
              <a:rPr lang="en-SG" altLang="en-US" baseline="0" dirty="0"/>
              <a:t>Elision</a:t>
            </a:r>
          </a:p>
          <a:p>
            <a:pPr marL="228600" indent="-228600" eaLnBrk="1" hangingPunct="1">
              <a:spcBef>
                <a:spcPct val="0"/>
              </a:spcBef>
              <a:buAutoNum type="alphaLcParenBoth"/>
            </a:pPr>
            <a:r>
              <a:rPr lang="en-SG" altLang="en-US" baseline="0" dirty="0"/>
              <a:t>Distortion  </a:t>
            </a:r>
          </a:p>
          <a:p>
            <a:pPr marL="228600" indent="-228600" eaLnBrk="1" hangingPunct="1">
              <a:spcBef>
                <a:spcPct val="0"/>
              </a:spcBef>
              <a:buAutoNum type="alphaLcParenBoth"/>
            </a:pPr>
            <a:r>
              <a:rPr lang="en-SG" altLang="en-US" baseline="0" dirty="0"/>
              <a:t>Multiple Windows</a:t>
            </a:r>
            <a:endParaRPr lang="en-SG" altLang="en-US" dirty="0"/>
          </a:p>
        </p:txBody>
      </p:sp>
    </p:spTree>
    <p:extLst>
      <p:ext uri="{BB962C8B-B14F-4D97-AF65-F5344CB8AC3E}">
        <p14:creationId xmlns:p14="http://schemas.microsoft.com/office/powerpoint/2010/main" val="3000762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704030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329749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2714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913008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dirty="0"/>
              <a:t>Compare AVG and derived aggregated</a:t>
            </a:r>
            <a:r>
              <a:rPr lang="en-US" altLang="en-US" baseline="0" dirty="0"/>
              <a:t> value, SUM/COUNTD          sum of sales/number of distinct order</a:t>
            </a:r>
          </a:p>
          <a:p>
            <a:pPr eaLnBrk="1" hangingPunct="1">
              <a:spcBef>
                <a:spcPct val="0"/>
              </a:spcBef>
            </a:pPr>
            <a:endParaRPr lang="en-US" altLang="en-US" baseline="0" dirty="0"/>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dirty="0"/>
              <a:t>Compare AVG and derived aggregated</a:t>
            </a:r>
            <a:r>
              <a:rPr lang="en-US" altLang="en-US" baseline="0" dirty="0"/>
              <a:t> value, SUM/COUNT          sum of sales/number of order</a:t>
            </a:r>
            <a:endParaRPr lang="en-SG" altLang="en-US" dirty="0"/>
          </a:p>
          <a:p>
            <a:pPr eaLnBrk="1" hangingPunct="1">
              <a:spcBef>
                <a:spcPct val="0"/>
              </a:spcBef>
            </a:pPr>
            <a:endParaRPr lang="en-SG" altLang="en-US" dirty="0"/>
          </a:p>
        </p:txBody>
      </p:sp>
    </p:spTree>
    <p:extLst>
      <p:ext uri="{BB962C8B-B14F-4D97-AF65-F5344CB8AC3E}">
        <p14:creationId xmlns:p14="http://schemas.microsoft.com/office/powerpoint/2010/main" val="3908859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Part of this exercise is to illustrate the use of calculated field, and introduce students to some basic coding within Tableau. </a:t>
            </a:r>
          </a:p>
          <a:p>
            <a:pPr eaLnBrk="1" hangingPunct="1">
              <a:spcBef>
                <a:spcPct val="0"/>
              </a:spcBef>
            </a:pPr>
            <a:endParaRPr lang="en-US" altLang="en-US" dirty="0"/>
          </a:p>
          <a:p>
            <a:pPr eaLnBrk="1" hangingPunct="1">
              <a:spcBef>
                <a:spcPct val="0"/>
              </a:spcBef>
            </a:pPr>
            <a:r>
              <a:rPr lang="en-US" altLang="en-US" dirty="0"/>
              <a:t>Go</a:t>
            </a:r>
            <a:r>
              <a:rPr lang="en-US" altLang="en-US" baseline="0" dirty="0"/>
              <a:t> through commonly used </a:t>
            </a:r>
            <a:r>
              <a:rPr lang="en-US" altLang="en-US" baseline="0" dirty="0" err="1"/>
              <a:t>agg</a:t>
            </a:r>
            <a:r>
              <a:rPr lang="en-US" altLang="en-US" baseline="0" dirty="0"/>
              <a:t> functions</a:t>
            </a:r>
            <a:endParaRPr lang="en-SG" altLang="en-US" dirty="0"/>
          </a:p>
        </p:txBody>
      </p:sp>
    </p:spTree>
    <p:extLst>
      <p:ext uri="{BB962C8B-B14F-4D97-AF65-F5344CB8AC3E}">
        <p14:creationId xmlns:p14="http://schemas.microsoft.com/office/powerpoint/2010/main" val="1591104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15083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how the sales figure from the 2 different data sets can be combined based on the state name. </a:t>
            </a:r>
          </a:p>
        </p:txBody>
      </p:sp>
    </p:spTree>
    <p:extLst>
      <p:ext uri="{BB962C8B-B14F-4D97-AF65-F5344CB8AC3E}">
        <p14:creationId xmlns:p14="http://schemas.microsoft.com/office/powerpoint/2010/main" val="42518493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1" fontAlgn="auto" latinLnBrk="0" hangingPunct="1">
              <a:lnSpc>
                <a:spcPct val="100000"/>
              </a:lnSpc>
              <a:spcBef>
                <a:spcPct val="0"/>
              </a:spcBef>
              <a:spcAft>
                <a:spcPts val="0"/>
              </a:spcAft>
              <a:buClrTx/>
              <a:buSzTx/>
              <a:buFontTx/>
              <a:buNone/>
              <a:tabLst/>
              <a:defRPr/>
            </a:pPr>
            <a:r>
              <a:rPr lang="en-US" altLang="en-US" dirty="0"/>
              <a:t>Make use</a:t>
            </a:r>
            <a:r>
              <a:rPr lang="en-US" altLang="en-US" baseline="0" dirty="0"/>
              <a:t> of </a:t>
            </a:r>
            <a:r>
              <a:rPr lang="en-SG" sz="1200" dirty="0">
                <a:solidFill>
                  <a:prstClr val="black"/>
                </a:solidFill>
                <a:latin typeface="+mn-lt"/>
              </a:rPr>
              <a:t>global_superstore_2016.xlsx (orders)</a:t>
            </a:r>
            <a:r>
              <a:rPr lang="en-SG" sz="1200" baseline="0" dirty="0">
                <a:solidFill>
                  <a:prstClr val="black"/>
                </a:solidFill>
                <a:latin typeface="+mn-lt"/>
              </a:rPr>
              <a:t> for this exercise to guide students on the use of quick table calculation.</a:t>
            </a:r>
            <a:endParaRPr lang="en-US" altLang="en-US" dirty="0"/>
          </a:p>
          <a:p>
            <a:pPr eaLnBrk="1" hangingPunct="1">
              <a:spcBef>
                <a:spcPct val="0"/>
              </a:spcBef>
            </a:pPr>
            <a:r>
              <a:rPr lang="en-US" altLang="en-US" dirty="0"/>
              <a:t>Go to “Rows” and select</a:t>
            </a:r>
            <a:r>
              <a:rPr lang="en-US" altLang="en-US" baseline="0" dirty="0"/>
              <a:t> drop down menu of “Sum(sales)”.</a:t>
            </a:r>
          </a:p>
          <a:p>
            <a:pPr eaLnBrk="1" hangingPunct="1">
              <a:spcBef>
                <a:spcPct val="0"/>
              </a:spcBef>
            </a:pPr>
            <a:r>
              <a:rPr lang="en-US" altLang="en-US" baseline="0" dirty="0"/>
              <a:t>Select “Add Table Calculation” and change Calculation Type to  “Running total”.</a:t>
            </a:r>
            <a:endParaRPr lang="en-SG" altLang="en-US" dirty="0"/>
          </a:p>
        </p:txBody>
      </p:sp>
    </p:spTree>
    <p:extLst>
      <p:ext uri="{BB962C8B-B14F-4D97-AF65-F5344CB8AC3E}">
        <p14:creationId xmlns:p14="http://schemas.microsoft.com/office/powerpoint/2010/main" val="1270872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RGB is an additive color model. It means that different proportions of Red, Blue and Green light can be used to produce any color. The RGB color model was created specifically for display purposes (display screens, projectors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9</a:t>
            </a:fld>
            <a:endParaRPr lang="en-US"/>
          </a:p>
        </p:txBody>
      </p:sp>
    </p:spTree>
    <p:extLst>
      <p:ext uri="{BB962C8B-B14F-4D97-AF65-F5344CB8AC3E}">
        <p14:creationId xmlns:p14="http://schemas.microsoft.com/office/powerpoint/2010/main" val="17976291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255422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8583728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1247087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SG" altLang="en-US" dirty="0"/>
              <a:t>Illustrate the</a:t>
            </a:r>
            <a:r>
              <a:rPr lang="en-SG" altLang="en-US" baseline="0" dirty="0"/>
              <a:t> differences between the different options under “Compute Using”</a:t>
            </a:r>
            <a:endParaRPr lang="en-SG" altLang="en-US" dirty="0"/>
          </a:p>
        </p:txBody>
      </p:sp>
    </p:spTree>
    <p:extLst>
      <p:ext uri="{BB962C8B-B14F-4D97-AF65-F5344CB8AC3E}">
        <p14:creationId xmlns:p14="http://schemas.microsoft.com/office/powerpoint/2010/main" val="538490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SG" altLang="en-US" dirty="0"/>
          </a:p>
        </p:txBody>
      </p:sp>
    </p:spTree>
    <p:extLst>
      <p:ext uri="{BB962C8B-B14F-4D97-AF65-F5344CB8AC3E}">
        <p14:creationId xmlns:p14="http://schemas.microsoft.com/office/powerpoint/2010/main" val="1072497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licenses for students at https://</a:t>
            </a:r>
            <a:r>
              <a:rPr lang="en-US" dirty="0" err="1"/>
              <a:t>www.tableau.com</a:t>
            </a:r>
            <a:r>
              <a:rPr lang="en-US" dirty="0"/>
              <a:t>/academic/teaching/course-licenses</a:t>
            </a:r>
          </a:p>
        </p:txBody>
      </p:sp>
      <p:sp>
        <p:nvSpPr>
          <p:cNvPr id="4" name="Slide Number Placeholder 3"/>
          <p:cNvSpPr>
            <a:spLocks noGrp="1"/>
          </p:cNvSpPr>
          <p:nvPr>
            <p:ph type="sldNum" sz="quarter" idx="5"/>
          </p:nvPr>
        </p:nvSpPr>
        <p:spPr/>
        <p:txBody>
          <a:bodyPr/>
          <a:lstStyle/>
          <a:p>
            <a:fld id="{2E36A4A8-4679-F349-B4E1-60A94314D23D}" type="slidenum">
              <a:rPr lang="en-US" smtClean="0"/>
              <a:t>63</a:t>
            </a:fld>
            <a:endParaRPr lang="en-US"/>
          </a:p>
        </p:txBody>
      </p:sp>
    </p:spTree>
    <p:extLst>
      <p:ext uri="{BB962C8B-B14F-4D97-AF65-F5344CB8AC3E}">
        <p14:creationId xmlns:p14="http://schemas.microsoft.com/office/powerpoint/2010/main" val="2204971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CIE 1931 XYZ was the first attempt to produce a color space based on measurements of human color perception and the basis for almost all other color spaces.</a:t>
            </a:r>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One important CIE standard from around 1931 basically calibrated human </a:t>
            </a:r>
            <a:r>
              <a:rPr lang="en-US" sz="1200" b="1" i="0" kern="1200" dirty="0" err="1">
                <a:solidFill>
                  <a:schemeClr val="tx1"/>
                </a:solidFill>
                <a:effectLst/>
                <a:latin typeface="+mn-lt"/>
                <a:ea typeface="+mn-ea"/>
                <a:cs typeface="+mn-cs"/>
              </a:rPr>
              <a:t>tristimulus</a:t>
            </a:r>
            <a:r>
              <a:rPr lang="en-US" sz="1200" b="1" i="0" kern="1200" dirty="0">
                <a:solidFill>
                  <a:schemeClr val="tx1"/>
                </a:solidFill>
                <a:effectLst/>
                <a:latin typeface="+mn-lt"/>
                <a:ea typeface="+mn-ea"/>
                <a:cs typeface="+mn-cs"/>
              </a:rPr>
              <a:t> (RGB) color vision spectral sensitivity.</a:t>
            </a:r>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11</a:t>
            </a:fld>
            <a:endParaRPr lang="en-US"/>
          </a:p>
        </p:txBody>
      </p:sp>
    </p:spTree>
    <p:extLst>
      <p:ext uri="{BB962C8B-B14F-4D97-AF65-F5344CB8AC3E}">
        <p14:creationId xmlns:p14="http://schemas.microsoft.com/office/powerpoint/2010/main" val="204547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kern="1200" dirty="0">
                <a:solidFill>
                  <a:schemeClr val="tx1"/>
                </a:solidFill>
                <a:effectLst/>
                <a:latin typeface="+mn-lt"/>
                <a:ea typeface="+mn-ea"/>
                <a:cs typeface="+mn-cs"/>
              </a:rPr>
              <a:t>HSV</a:t>
            </a:r>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A computer graphics student can get fuddled if he/she has been given only Red, Green and Blue lights to create complex shades. For example, what combination should I use to get this exact amount of greenish blue? How should I make it appear "lighter" or more "whiter"? How much of Red should I add to make it appear more "natural"?</a:t>
            </a:r>
          </a:p>
          <a:p>
            <a:pPr rtl="0"/>
            <a:r>
              <a:rPr lang="en-US" sz="1200" b="0" i="0" kern="1200" dirty="0">
                <a:solidFill>
                  <a:schemeClr val="tx1"/>
                </a:solidFill>
                <a:effectLst/>
                <a:latin typeface="+mn-lt"/>
                <a:ea typeface="+mn-ea"/>
                <a:cs typeface="+mn-cs"/>
              </a:rPr>
              <a:t>For stuff like this, folks came up the HSV space. This space transforms the RGB space into a more convenient representation.</a:t>
            </a:r>
          </a:p>
          <a:p>
            <a:endParaRPr lang="en-US" dirty="0"/>
          </a:p>
          <a:p>
            <a:pPr rtl="0"/>
            <a:r>
              <a:rPr lang="en-US" sz="1200" b="0" i="0" kern="1200" dirty="0">
                <a:solidFill>
                  <a:schemeClr val="tx1"/>
                </a:solidFill>
                <a:effectLst/>
                <a:latin typeface="+mn-lt"/>
                <a:ea typeface="+mn-ea"/>
                <a:cs typeface="+mn-cs"/>
              </a:rPr>
              <a:t>Can you observe the difference? The "Whiteness" / "lightness" is a function of R, G and B. However, when we view it in the cube, there is a separate dimension known as </a:t>
            </a:r>
            <a:r>
              <a:rPr lang="en-US" sz="1200" b="1" i="0" kern="1200" dirty="0">
                <a:solidFill>
                  <a:schemeClr val="tx1"/>
                </a:solidFill>
                <a:effectLst/>
                <a:latin typeface="+mn-lt"/>
                <a:ea typeface="+mn-ea"/>
                <a:cs typeface="+mn-cs"/>
              </a:rPr>
              <a:t>Value </a:t>
            </a:r>
            <a:r>
              <a:rPr lang="en-US" sz="1200" b="0" i="0" kern="1200" dirty="0">
                <a:solidFill>
                  <a:schemeClr val="tx1"/>
                </a:solidFill>
                <a:effectLst/>
                <a:latin typeface="+mn-lt"/>
                <a:ea typeface="+mn-ea"/>
                <a:cs typeface="+mn-cs"/>
              </a:rPr>
              <a:t>(V) dedicated towards “Whiteness”.</a:t>
            </a:r>
          </a:p>
          <a:p>
            <a:pPr rtl="0"/>
            <a:r>
              <a:rPr lang="en-US" sz="1200" b="0" i="0" kern="1200" dirty="0">
                <a:solidFill>
                  <a:schemeClr val="tx1"/>
                </a:solidFill>
                <a:effectLst/>
                <a:latin typeface="+mn-lt"/>
                <a:ea typeface="+mn-ea"/>
                <a:cs typeface="+mn-cs"/>
              </a:rPr>
              <a:t>In the RGB cube, the Saturation or "colorfulness" is given by the distance of your color from the 3D diagonal. In the HSV model however, the Saturation is directly given as another dimension.</a:t>
            </a:r>
          </a:p>
          <a:p>
            <a:pPr rtl="0"/>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For certain applications, we require a better representative model of color and hence, we have the HSV space.</a:t>
            </a:r>
          </a:p>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13</a:t>
            </a:fld>
            <a:endParaRPr lang="en-US"/>
          </a:p>
        </p:txBody>
      </p:sp>
    </p:spTree>
    <p:extLst>
      <p:ext uri="{BB962C8B-B14F-4D97-AF65-F5344CB8AC3E}">
        <p14:creationId xmlns:p14="http://schemas.microsoft.com/office/powerpoint/2010/main" val="431790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14</a:t>
            </a:fld>
            <a:endParaRPr lang="en-US"/>
          </a:p>
        </p:txBody>
      </p:sp>
    </p:spTree>
    <p:extLst>
      <p:ext uri="{BB962C8B-B14F-4D97-AF65-F5344CB8AC3E}">
        <p14:creationId xmlns:p14="http://schemas.microsoft.com/office/powerpoint/2010/main" val="27328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15</a:t>
            </a:fld>
            <a:endParaRPr lang="en-US"/>
          </a:p>
        </p:txBody>
      </p:sp>
    </p:spTree>
    <p:extLst>
      <p:ext uri="{BB962C8B-B14F-4D97-AF65-F5344CB8AC3E}">
        <p14:creationId xmlns:p14="http://schemas.microsoft.com/office/powerpoint/2010/main" val="1380746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2E36A4A8-4679-F349-B4E1-60A94314D23D}" type="slidenum">
              <a:rPr lang="en-US" smtClean="0"/>
              <a:t>16</a:t>
            </a:fld>
            <a:endParaRPr lang="en-US"/>
          </a:p>
        </p:txBody>
      </p:sp>
    </p:spTree>
    <p:extLst>
      <p:ext uri="{BB962C8B-B14F-4D97-AF65-F5344CB8AC3E}">
        <p14:creationId xmlns:p14="http://schemas.microsoft.com/office/powerpoint/2010/main" val="765108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Cartesian Coordinate System is a coordinate system that specifies each data point in a plane by a pair of numerical coordinates.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itchFamily="34" charset="0"/>
              <a:ea typeface="+mn-ea"/>
              <a:cs typeface="Arial"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itchFamily="34" charset="0"/>
                <a:ea typeface="+mn-ea"/>
                <a:cs typeface="Arial" pitchFamily="34" charset="0"/>
              </a:rPr>
              <a:t>The numerical coordinates are the signed distances from the data point to the two fixed perpendicular reference lines which are measured in the same unit of length. These reference lines are called x- axis and y-axis.  Both axes meet at a point, called origin, which is usually represented by ordered pair (0, 0).  The numerical coordinates can also be expressed as a signed distance from the origin.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DA097996-3E16-46E4-9B27-F29B0B55DBBD}" type="slidenum">
              <a:rPr kumimoji="0" lang="en-SG" altLang="en-US" sz="1200" b="0" i="0" u="none" strike="noStrike" kern="1200" cap="none" spc="0" normalizeH="0" baseline="0" noProof="0" smtClean="0">
                <a:ln>
                  <a:noFill/>
                </a:ln>
                <a:solidFill>
                  <a:prstClr val="black"/>
                </a:solidFill>
                <a:effectLst/>
                <a:uLnTx/>
                <a:uFillTx/>
                <a:latin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SG" altLang="en-US" sz="1200" b="0" i="0" u="none" strike="noStrike" kern="1200" cap="none" spc="0" normalizeH="0" baseline="0" noProof="0">
              <a:ln>
                <a:noFill/>
              </a:ln>
              <a:solidFill>
                <a:prstClr val="black"/>
              </a:solidFill>
              <a:effectLst/>
              <a:uLnTx/>
              <a:uFillTx/>
              <a:latin typeface="Arial" panose="020B0604020202020204" pitchFamily="34" charset="0"/>
            </a:endParaRPr>
          </a:p>
        </p:txBody>
      </p:sp>
    </p:spTree>
    <p:extLst>
      <p:ext uri="{BB962C8B-B14F-4D97-AF65-F5344CB8AC3E}">
        <p14:creationId xmlns:p14="http://schemas.microsoft.com/office/powerpoint/2010/main" val="32821146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64849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1937606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3220382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4889526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9963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58363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25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340661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4150208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0487545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p:cNvSpPr>
            <a:spLocks noGrp="1"/>
          </p:cNvSpPr>
          <p:nvPr>
            <p:ph type="title"/>
          </p:nvPr>
        </p:nvSpPr>
        <p:spPr>
          <a:xfrm>
            <a:off x="611560" y="2114550"/>
            <a:ext cx="7914456" cy="457200"/>
          </a:xfrm>
          <a:prstGeom prst="rect">
            <a:avLst/>
          </a:prstGeom>
        </p:spPr>
        <p:txBody>
          <a:bodyPr/>
          <a:lstStyle>
            <a:lvl1pPr algn="l">
              <a:defRPr sz="2625">
                <a:solidFill>
                  <a:schemeClr val="bg1"/>
                </a:solidFill>
                <a:latin typeface="Lucida sans"/>
                <a:cs typeface="Lucida sans"/>
              </a:defRPr>
            </a:lvl1pPr>
          </a:lstStyle>
          <a:p>
            <a:r>
              <a:rPr lang="en-US" altLang="en-US" dirty="0"/>
              <a:t>Click to edit Master title style</a:t>
            </a:r>
            <a:endParaRPr lang="en-US" dirty="0"/>
          </a:p>
        </p:txBody>
      </p:sp>
      <p:sp>
        <p:nvSpPr>
          <p:cNvPr id="6" name="Text Placeholder 7"/>
          <p:cNvSpPr>
            <a:spLocks noGrp="1"/>
          </p:cNvSpPr>
          <p:nvPr>
            <p:ph type="body" sz="quarter" idx="11"/>
          </p:nvPr>
        </p:nvSpPr>
        <p:spPr>
          <a:xfrm>
            <a:off x="611560" y="2673134"/>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
        <p:nvSpPr>
          <p:cNvPr id="7" name="Text Placeholder 7"/>
          <p:cNvSpPr>
            <a:spLocks noGrp="1"/>
          </p:cNvSpPr>
          <p:nvPr>
            <p:ph type="body" sz="quarter" idx="12"/>
          </p:nvPr>
        </p:nvSpPr>
        <p:spPr>
          <a:xfrm>
            <a:off x="611560" y="2949822"/>
            <a:ext cx="7914456" cy="270000"/>
          </a:xfrm>
          <a:prstGeom prst="rect">
            <a:avLst/>
          </a:prstGeom>
        </p:spPr>
        <p:txBody>
          <a:bodyPr vert="horz"/>
          <a:lstStyle>
            <a:lvl1pPr marL="257175" marR="0" indent="-257175" algn="l" defTabSz="342900" rtl="0" eaLnBrk="0" fontAlgn="base" latinLnBrk="0" hangingPunct="0">
              <a:lnSpc>
                <a:spcPct val="100000"/>
              </a:lnSpc>
              <a:spcBef>
                <a:spcPct val="20000"/>
              </a:spcBef>
              <a:spcAft>
                <a:spcPct val="0"/>
              </a:spcAft>
              <a:buClrTx/>
              <a:buSzTx/>
              <a:buFontTx/>
              <a:buNone/>
              <a:tabLst/>
              <a:defRPr sz="1200" b="0" baseline="0">
                <a:solidFill>
                  <a:schemeClr val="bg1"/>
                </a:solidFill>
                <a:latin typeface="Lucida sans"/>
                <a:cs typeface="Lucida sans"/>
              </a:defRPr>
            </a:lvl1pPr>
            <a:lvl2pPr marL="1191" indent="-1191">
              <a:buFontTx/>
              <a:buNone/>
              <a:tabLst/>
              <a:defRPr sz="1050"/>
            </a:lvl2pPr>
          </a:lstStyle>
          <a:p>
            <a:pPr lvl="0"/>
            <a:r>
              <a:rPr lang="en-US" altLang="en-US" dirty="0"/>
              <a:t>Click to edit Master text styles</a:t>
            </a:r>
          </a:p>
        </p:txBody>
      </p:sp>
    </p:spTree>
    <p:extLst>
      <p:ext uri="{BB962C8B-B14F-4D97-AF65-F5344CB8AC3E}">
        <p14:creationId xmlns:p14="http://schemas.microsoft.com/office/powerpoint/2010/main" val="3844953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7283514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18741150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01">
    <p:spTree>
      <p:nvGrpSpPr>
        <p:cNvPr id="1" name=""/>
        <p:cNvGrpSpPr/>
        <p:nvPr/>
      </p:nvGrpSpPr>
      <p:grpSpPr>
        <a:xfrm>
          <a:off x="0" y="0"/>
          <a:ext cx="0" cy="0"/>
          <a:chOff x="0" y="0"/>
          <a:chExt cx="0" cy="0"/>
        </a:xfrm>
      </p:grpSpPr>
      <p:pic>
        <p:nvPicPr>
          <p:cNvPr id="5" name="Picture 4" descr="Template01-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38777"/>
          </a:xfrm>
          <a:prstGeom prst="rect">
            <a:avLst/>
          </a:prstGeom>
        </p:spPr>
      </p:pic>
      <p:pic>
        <p:nvPicPr>
          <p:cNvPr id="9" name="Picture 8"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52956" y="1962727"/>
            <a:ext cx="2438090" cy="1235324"/>
          </a:xfrm>
          <a:prstGeom prst="rect">
            <a:avLst/>
          </a:prstGeom>
        </p:spPr>
      </p:pic>
    </p:spTree>
    <p:extLst>
      <p:ext uri="{BB962C8B-B14F-4D97-AF65-F5344CB8AC3E}">
        <p14:creationId xmlns:p14="http://schemas.microsoft.com/office/powerpoint/2010/main" val="3294883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CE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4" name="Picture 3"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4843569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13811343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742318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303785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6290398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80148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6711909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3721731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01">
    <p:spTree>
      <p:nvGrpSpPr>
        <p:cNvPr id="1" name=""/>
        <p:cNvGrpSpPr/>
        <p:nvPr/>
      </p:nvGrpSpPr>
      <p:grpSpPr>
        <a:xfrm>
          <a:off x="0" y="0"/>
          <a:ext cx="0" cy="0"/>
          <a:chOff x="0" y="0"/>
          <a:chExt cx="0" cy="0"/>
        </a:xfrm>
      </p:grpSpPr>
      <p:sp>
        <p:nvSpPr>
          <p:cNvPr id="8" name="Rectangle 7"/>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22" name="Picture 21"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561374"/>
            <a:ext cx="726021" cy="363011"/>
          </a:xfrm>
          <a:prstGeom prst="rect">
            <a:avLst/>
          </a:prstGeom>
        </p:spPr>
      </p:pic>
      <p:sp>
        <p:nvSpPr>
          <p:cNvPr id="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Tree>
    <p:extLst>
      <p:ext uri="{BB962C8B-B14F-4D97-AF65-F5344CB8AC3E}">
        <p14:creationId xmlns:p14="http://schemas.microsoft.com/office/powerpoint/2010/main" val="927899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246459" y="0"/>
            <a:ext cx="489754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9" name="Rectangle 8"/>
          <p:cNvSpPr/>
          <p:nvPr userDrawn="1"/>
        </p:nvSpPr>
        <p:spPr>
          <a:xfrm>
            <a:off x="4962278" y="-2182305"/>
            <a:ext cx="4720549" cy="4606871"/>
          </a:xfrm>
          <a:custGeom>
            <a:avLst/>
            <a:gdLst/>
            <a:ahLst/>
            <a:cxnLst/>
            <a:rect l="l" t="t" r="r" b="b"/>
            <a:pathLst>
              <a:path w="4720549" h="4606871">
                <a:moveTo>
                  <a:pt x="87482" y="0"/>
                </a:moveTo>
                <a:lnTo>
                  <a:pt x="4720549" y="0"/>
                </a:lnTo>
                <a:lnTo>
                  <a:pt x="4720549" y="4493153"/>
                </a:lnTo>
                <a:lnTo>
                  <a:pt x="4562058" y="4529732"/>
                </a:lnTo>
                <a:cubicBezTo>
                  <a:pt x="4314892" y="4580310"/>
                  <a:pt x="4058977" y="4606871"/>
                  <a:pt x="3796859" y="4606871"/>
                </a:cubicBezTo>
                <a:cubicBezTo>
                  <a:pt x="1699912" y="4606871"/>
                  <a:pt x="0" y="2906959"/>
                  <a:pt x="0" y="810012"/>
                </a:cubicBezTo>
                <a:cubicBezTo>
                  <a:pt x="0" y="547894"/>
                  <a:pt x="26561" y="291979"/>
                  <a:pt x="77139" y="44813"/>
                </a:cubicBezTo>
                <a:close/>
              </a:path>
            </a:pathLst>
          </a:cu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lvl1pPr>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1"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6668309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5"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a:xfrm>
            <a:off x="260213" y="645796"/>
            <a:ext cx="3914896" cy="823392"/>
          </a:xfrm>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6"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0546834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3" name="Picture 12"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14596"/>
            <a:ext cx="80450" cy="645796"/>
          </a:xfrm>
          <a:prstGeom prst="rect">
            <a:avLst/>
          </a:prstGeom>
        </p:spPr>
      </p:pic>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3747016"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sp>
        <p:nvSpPr>
          <p:cNvPr id="15" name="Picture Placeholder 2"/>
          <p:cNvSpPr>
            <a:spLocks noGrp="1"/>
          </p:cNvSpPr>
          <p:nvPr>
            <p:ph type="pic" idx="11"/>
          </p:nvPr>
        </p:nvSpPr>
        <p:spPr>
          <a:xfrm>
            <a:off x="4496270" y="645795"/>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Picture Placeholder 2"/>
          <p:cNvSpPr>
            <a:spLocks noGrp="1"/>
          </p:cNvSpPr>
          <p:nvPr>
            <p:ph type="pic" idx="12"/>
          </p:nvPr>
        </p:nvSpPr>
        <p:spPr>
          <a:xfrm>
            <a:off x="4496270" y="2636138"/>
            <a:ext cx="4295305" cy="1740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Tree>
    <p:extLst>
      <p:ext uri="{BB962C8B-B14F-4D97-AF65-F5344CB8AC3E}">
        <p14:creationId xmlns:p14="http://schemas.microsoft.com/office/powerpoint/2010/main" val="2383339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0" name="Picture Placeholder 2"/>
          <p:cNvSpPr>
            <a:spLocks noGrp="1"/>
          </p:cNvSpPr>
          <p:nvPr>
            <p:ph type="pic" idx="11"/>
          </p:nvPr>
        </p:nvSpPr>
        <p:spPr>
          <a:xfrm>
            <a:off x="4451726" y="0"/>
            <a:ext cx="4692274"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43900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60212" y="453746"/>
            <a:ext cx="8563649" cy="823392"/>
          </a:xfrm>
        </p:spPr>
        <p:txBody>
          <a:bodyPr/>
          <a:lstStyle/>
          <a:p>
            <a:r>
              <a:rPr lang="en-US" dirty="0"/>
              <a:t>Click to edit Master title style</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5" name="Content Placeholder 2"/>
          <p:cNvSpPr>
            <a:spLocks noGrp="1"/>
          </p:cNvSpPr>
          <p:nvPr>
            <p:ph idx="10" hasCustomPrompt="1"/>
          </p:nvPr>
        </p:nvSpPr>
        <p:spPr>
          <a:xfrm>
            <a:off x="260213" y="1277138"/>
            <a:ext cx="8563648" cy="295990"/>
          </a:xfrm>
        </p:spPr>
        <p:txBody>
          <a:bodyPr>
            <a:noAutofit/>
          </a:bodyPr>
          <a:lstStyle>
            <a:lvl1pPr marL="0" indent="0">
              <a:buNone/>
              <a:defRPr sz="1600"/>
            </a:lvl1pPr>
          </a:lstStyle>
          <a:p>
            <a:pPr lvl="0"/>
            <a:r>
              <a:rPr lang="en-US" dirty="0"/>
              <a:t>Subtitle here</a:t>
            </a:r>
          </a:p>
        </p:txBody>
      </p:sp>
      <p:sp>
        <p:nvSpPr>
          <p:cNvPr id="16" name="Content Placeholder 2"/>
          <p:cNvSpPr>
            <a:spLocks noGrp="1"/>
          </p:cNvSpPr>
          <p:nvPr>
            <p:ph idx="1"/>
          </p:nvPr>
        </p:nvSpPr>
        <p:spPr>
          <a:xfrm>
            <a:off x="260212" y="1905100"/>
            <a:ext cx="8563649"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01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0" name="Picture Placeholder 2"/>
          <p:cNvSpPr>
            <a:spLocks noGrp="1"/>
          </p:cNvSpPr>
          <p:nvPr>
            <p:ph type="pic" idx="12"/>
          </p:nvPr>
        </p:nvSpPr>
        <p:spPr>
          <a:xfrm>
            <a:off x="6357698" y="-14596"/>
            <a:ext cx="2786302"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title" hasCustomPrompt="1"/>
          </p:nvPr>
        </p:nvSpPr>
        <p:spPr/>
        <p:txBody>
          <a:bodyPr/>
          <a:lstStyle/>
          <a:p>
            <a:r>
              <a:rPr lang="en-US" dirty="0"/>
              <a:t>Click to edit </a:t>
            </a:r>
            <a:br>
              <a:rPr lang="en-US" dirty="0"/>
            </a:br>
            <a:r>
              <a:rPr lang="en-US" dirty="0"/>
              <a:t>Master title style</a:t>
            </a:r>
          </a:p>
        </p:txBody>
      </p:sp>
      <p:sp>
        <p:nvSpPr>
          <p:cNvPr id="3" name="Content Placeholder 2"/>
          <p:cNvSpPr>
            <a:spLocks noGrp="1"/>
          </p:cNvSpPr>
          <p:nvPr>
            <p:ph idx="1"/>
          </p:nvPr>
        </p:nvSpPr>
        <p:spPr>
          <a:xfrm>
            <a:off x="260213"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8"/>
          <p:cNvSpPr txBox="1">
            <a:spLocks/>
          </p:cNvSpPr>
          <p:nvPr userDrawn="1"/>
        </p:nvSpPr>
        <p:spPr>
          <a:xfrm>
            <a:off x="6855645" y="4720540"/>
            <a:ext cx="1968216"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003B5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660FCC5-C542-174D-805E-BEF2219F4956}" type="slidenum">
              <a:rPr lang="en-US" sz="800" b="1" smtClean="0"/>
              <a:t>‹#›</a:t>
            </a:fld>
            <a:endParaRPr lang="en-US" sz="800" b="1" dirty="0"/>
          </a:p>
        </p:txBody>
      </p:sp>
      <p:pic>
        <p:nvPicPr>
          <p:cNvPr id="9" name="Picture 8" descr="Template01-08.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2901" y="0"/>
            <a:ext cx="80450" cy="645796"/>
          </a:xfrm>
          <a:prstGeom prst="rect">
            <a:avLst/>
          </a:prstGeom>
        </p:spPr>
      </p:pic>
      <p:sp>
        <p:nvSpPr>
          <p:cNvPr id="13" name="Content Placeholder 2"/>
          <p:cNvSpPr>
            <a:spLocks noGrp="1"/>
          </p:cNvSpPr>
          <p:nvPr>
            <p:ph idx="10" hasCustomPrompt="1"/>
          </p:nvPr>
        </p:nvSpPr>
        <p:spPr>
          <a:xfrm>
            <a:off x="260213" y="1517622"/>
            <a:ext cx="3747016" cy="295990"/>
          </a:xfrm>
        </p:spPr>
        <p:txBody>
          <a:bodyPr>
            <a:noAutofit/>
          </a:bodyPr>
          <a:lstStyle>
            <a:lvl1pPr marL="0" indent="0">
              <a:buNone/>
              <a:defRPr sz="1600"/>
            </a:lvl1pPr>
          </a:lstStyle>
          <a:p>
            <a:pPr lvl="0"/>
            <a:r>
              <a:rPr lang="en-US" dirty="0"/>
              <a:t>Subtitle here</a:t>
            </a:r>
          </a:p>
        </p:txBody>
      </p:sp>
      <p:sp>
        <p:nvSpPr>
          <p:cNvPr id="14" name="Content Placeholder 2"/>
          <p:cNvSpPr>
            <a:spLocks noGrp="1"/>
          </p:cNvSpPr>
          <p:nvPr>
            <p:ph idx="13"/>
          </p:nvPr>
        </p:nvSpPr>
        <p:spPr>
          <a:xfrm>
            <a:off x="2954152" y="1905100"/>
            <a:ext cx="2549181" cy="247555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394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3" name="Slide Number Placeholder 2"/>
          <p:cNvSpPr>
            <a:spLocks noGrp="1"/>
          </p:cNvSpPr>
          <p:nvPr>
            <p:ph type="sldNum" sz="quarter" idx="10"/>
          </p:nvPr>
        </p:nvSpPr>
        <p:spPr/>
        <p:txBody>
          <a:bodyPr/>
          <a:lstStyle/>
          <a:p>
            <a:fld id="{2066355A-084C-D24E-9AD2-7E4FC41EA627}" type="slidenum">
              <a:rPr lang="en-US" b="1" smtClean="0"/>
              <a:pPr/>
              <a:t>‹#›</a:t>
            </a:fld>
            <a:endParaRPr lang="en-US" b="1" dirty="0"/>
          </a:p>
        </p:txBody>
      </p:sp>
    </p:spTree>
    <p:extLst>
      <p:ext uri="{BB962C8B-B14F-4D97-AF65-F5344CB8AC3E}">
        <p14:creationId xmlns:p14="http://schemas.microsoft.com/office/powerpoint/2010/main" val="2888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0"/>
            <a:ext cx="9144000" cy="5160777"/>
          </a:xfrm>
          <a:prstGeom prst="rect">
            <a:avLst/>
          </a:prstGeom>
          <a:solidFill>
            <a:srgbClr val="042A4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3B5C"/>
              </a:solidFill>
            </a:endParaRPr>
          </a:p>
        </p:txBody>
      </p:sp>
      <p:pic>
        <p:nvPicPr>
          <p:cNvPr id="5" name="Picture 4" descr="03 Singapore University of Social Sciences_Horizontal Format_Version A_Blue Background_RGB-01.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1798" y="4365912"/>
            <a:ext cx="1116944" cy="558473"/>
          </a:xfrm>
          <a:prstGeom prst="rect">
            <a:avLst/>
          </a:prstGeom>
        </p:spPr>
      </p:pic>
      <p:sp>
        <p:nvSpPr>
          <p:cNvPr id="3"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spTree>
    <p:extLst>
      <p:ext uri="{BB962C8B-B14F-4D97-AF65-F5344CB8AC3E}">
        <p14:creationId xmlns:p14="http://schemas.microsoft.com/office/powerpoint/2010/main" val="2348509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_02">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06436" y="914399"/>
            <a:ext cx="8229600" cy="1285257"/>
          </a:xfrm>
        </p:spPr>
        <p:txBody>
          <a:bodyPr/>
          <a:lstStyle>
            <a:lvl1pPr>
              <a:defRPr sz="4400">
                <a:solidFill>
                  <a:schemeClr val="tx1"/>
                </a:solidFill>
              </a:defRPr>
            </a:lvl1pPr>
          </a:lstStyle>
          <a:p>
            <a:r>
              <a:rPr lang="en-US" dirty="0"/>
              <a:t>Presentation </a:t>
            </a:r>
            <a:br>
              <a:rPr lang="en-US" dirty="0"/>
            </a:br>
            <a:r>
              <a:rPr lang="en-US" dirty="0"/>
              <a:t>Title</a:t>
            </a:r>
          </a:p>
        </p:txBody>
      </p:sp>
      <p:pic>
        <p:nvPicPr>
          <p:cNvPr id="8" name="Picture 7"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914400"/>
          </a:xfrm>
          <a:prstGeom prst="rect">
            <a:avLst/>
          </a:prstGeom>
        </p:spPr>
      </p:pic>
      <p:sp>
        <p:nvSpPr>
          <p:cNvPr id="9" name="Subtitle 2"/>
          <p:cNvSpPr>
            <a:spLocks noGrp="1"/>
          </p:cNvSpPr>
          <p:nvPr>
            <p:ph type="subTitle" idx="1"/>
          </p:nvPr>
        </p:nvSpPr>
        <p:spPr>
          <a:xfrm>
            <a:off x="256566" y="2255473"/>
            <a:ext cx="8468334" cy="2259377"/>
          </a:xfrm>
        </p:spPr>
        <p:txBody>
          <a:bodyPr>
            <a:normAutofit/>
          </a:bodyPr>
          <a:lstStyle>
            <a:lvl1pPr marL="0" indent="0" algn="l">
              <a:buNone/>
              <a:defRPr sz="3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custDataLst>
      <p:tags r:id="rId1"/>
    </p:custDataLst>
    <p:extLst>
      <p:ext uri="{BB962C8B-B14F-4D97-AF65-F5344CB8AC3E}">
        <p14:creationId xmlns:p14="http://schemas.microsoft.com/office/powerpoint/2010/main" val="23099656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543800" cy="457200"/>
          </a:xfrm>
          <a:prstGeom prst="rect">
            <a:avLst/>
          </a:prstGeom>
        </p:spPr>
        <p:txBody>
          <a:bodyPr/>
          <a:lstStyle>
            <a:lvl1pPr algn="l">
              <a:defRPr sz="1800" baseline="0">
                <a:solidFill>
                  <a:srgbClr val="890018"/>
                </a:solidFill>
                <a:latin typeface="Lucida sans"/>
                <a:cs typeface="Lucida sans"/>
              </a:defRPr>
            </a:lvl1pPr>
          </a:lstStyle>
          <a:p>
            <a:r>
              <a:rPr lang="en-US" dirty="0"/>
              <a:t>Click to edit Master title style</a:t>
            </a:r>
          </a:p>
        </p:txBody>
      </p:sp>
      <p:sp>
        <p:nvSpPr>
          <p:cNvPr id="10" name="Text Placeholder 9"/>
          <p:cNvSpPr>
            <a:spLocks noGrp="1"/>
          </p:cNvSpPr>
          <p:nvPr>
            <p:ph type="body" sz="quarter" idx="10"/>
          </p:nvPr>
        </p:nvSpPr>
        <p:spPr>
          <a:xfrm>
            <a:off x="685800" y="742950"/>
            <a:ext cx="7543800" cy="228600"/>
          </a:xfrm>
          <a:prstGeom prst="rect">
            <a:avLst/>
          </a:prstGeom>
        </p:spPr>
        <p:txBody>
          <a:bodyPr/>
          <a:lstStyle>
            <a:lvl1pPr>
              <a:buNone/>
              <a:defRPr sz="1200" b="1" baseline="0">
                <a:solidFill>
                  <a:srgbClr val="890018"/>
                </a:solidFill>
                <a:latin typeface="Lucida sans"/>
                <a:cs typeface="Lucida sans"/>
              </a:defRPr>
            </a:lvl1pPr>
          </a:lstStyle>
          <a:p>
            <a:pPr lvl="0"/>
            <a:r>
              <a:rPr lang="en-US" dirty="0"/>
              <a:t>Click to edit Master text styles</a:t>
            </a:r>
          </a:p>
        </p:txBody>
      </p:sp>
      <p:sp>
        <p:nvSpPr>
          <p:cNvPr id="4" name="Text Placeholder 9"/>
          <p:cNvSpPr>
            <a:spLocks noGrp="1"/>
          </p:cNvSpPr>
          <p:nvPr>
            <p:ph type="body" sz="quarter" idx="11"/>
          </p:nvPr>
        </p:nvSpPr>
        <p:spPr>
          <a:xfrm>
            <a:off x="685800" y="1040858"/>
            <a:ext cx="7543800" cy="3429000"/>
          </a:xfrm>
          <a:prstGeom prst="rect">
            <a:avLst/>
          </a:prstGeom>
        </p:spPr>
        <p:txBody>
          <a:bodyPr/>
          <a:lstStyle>
            <a:lvl1pPr>
              <a:buNone/>
              <a:defRPr sz="1200" baseline="0">
                <a:solidFill>
                  <a:srgbClr val="474B55"/>
                </a:solidFill>
                <a:latin typeface="Lucida Sans"/>
                <a:cs typeface="Lucida Sans"/>
              </a:defRPr>
            </a:lvl1pPr>
          </a:lstStyle>
          <a:p>
            <a:pPr lvl="0"/>
            <a:r>
              <a:rPr lang="en-US" dirty="0"/>
              <a:t>Click to edit Master text styles</a:t>
            </a:r>
          </a:p>
        </p:txBody>
      </p:sp>
    </p:spTree>
    <p:extLst>
      <p:ext uri="{BB962C8B-B14F-4D97-AF65-F5344CB8AC3E}">
        <p14:creationId xmlns:p14="http://schemas.microsoft.com/office/powerpoint/2010/main" val="2775677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Presentation</a:t>
            </a:r>
            <a:br>
              <a:rPr lang="en-US" dirty="0"/>
            </a:br>
            <a:r>
              <a:rPr lang="en-US" dirty="0"/>
              <a:t>Title</a:t>
            </a:r>
          </a:p>
        </p:txBody>
      </p:sp>
      <p:sp>
        <p:nvSpPr>
          <p:cNvPr id="3" name="Subtitle 2"/>
          <p:cNvSpPr>
            <a:spLocks noGrp="1"/>
          </p:cNvSpPr>
          <p:nvPr>
            <p:ph type="subTitle" idx="1"/>
          </p:nvPr>
        </p:nvSpPr>
        <p:spPr>
          <a:xfrm>
            <a:off x="253128" y="2456199"/>
            <a:ext cx="6400800" cy="1314450"/>
          </a:xfrm>
        </p:spPr>
        <p:txBody>
          <a:bodyPr>
            <a:normAutofit/>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0550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8" name="Picture 7"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14" name="Picture 13"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778829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9" name="Picture 8" descr="Template01-02.png"/>
          <p:cNvPicPr>
            <a:picLocks noChangeAspect="1"/>
          </p:cNvPicPr>
          <p:nvPr userDrawn="1"/>
        </p:nvPicPr>
        <p:blipFill rotWithShape="1">
          <a:blip r:embed="rId2" cstate="screen">
            <a:extLst>
              <a:ext uri="{28A0092B-C50C-407E-A947-70E740481C1C}">
                <a14:useLocalDpi xmlns:a14="http://schemas.microsoft.com/office/drawing/2010/main"/>
              </a:ext>
            </a:extLst>
          </a:blip>
          <a:srcRect r="30336"/>
          <a:stretch/>
        </p:blipFill>
        <p:spPr>
          <a:xfrm>
            <a:off x="0" y="-1"/>
            <a:ext cx="6427421" cy="5160778"/>
          </a:xfrm>
          <a:prstGeom prst="rect">
            <a:avLst/>
          </a:prstGeom>
        </p:spPr>
      </p:pic>
      <p:pic>
        <p:nvPicPr>
          <p:cNvPr id="10" name="Picture 9" descr="holding device-02.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09457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99D6EA"/>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1902550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Section Divider">
    <p:spTree>
      <p:nvGrpSpPr>
        <p:cNvPr id="1" name=""/>
        <p:cNvGrpSpPr/>
        <p:nvPr/>
      </p:nvGrpSpPr>
      <p:grpSpPr>
        <a:xfrm>
          <a:off x="0" y="0"/>
          <a:ext cx="0" cy="0"/>
          <a:chOff x="0" y="0"/>
          <a:chExt cx="0" cy="0"/>
        </a:xfrm>
      </p:grpSpPr>
      <p:sp>
        <p:nvSpPr>
          <p:cNvPr id="11" name="Rectangle 10"/>
          <p:cNvSpPr/>
          <p:nvPr userDrawn="1"/>
        </p:nvSpPr>
        <p:spPr>
          <a:xfrm>
            <a:off x="0" y="0"/>
            <a:ext cx="9144000" cy="5160777"/>
          </a:xfrm>
          <a:prstGeom prst="rect">
            <a:avLst/>
          </a:prstGeom>
          <a:solidFill>
            <a:srgbClr val="C8C9C7"/>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E0000"/>
              </a:solidFill>
            </a:endParaRPr>
          </a:p>
        </p:txBody>
      </p:sp>
      <p:pic>
        <p:nvPicPr>
          <p:cNvPr id="10" name="Picture 9" descr="holding device-02.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48471" y="-1"/>
            <a:ext cx="143662" cy="1219200"/>
          </a:xfrm>
          <a:prstGeom prst="rect">
            <a:avLst/>
          </a:prstGeom>
        </p:spPr>
      </p:pic>
      <p:sp>
        <p:nvSpPr>
          <p:cNvPr id="12" name="Title 1"/>
          <p:cNvSpPr>
            <a:spLocks noGrp="1"/>
          </p:cNvSpPr>
          <p:nvPr>
            <p:ph type="ctrTitle" hasCustomPrompt="1"/>
          </p:nvPr>
        </p:nvSpPr>
        <p:spPr>
          <a:xfrm>
            <a:off x="257175" y="1246732"/>
            <a:ext cx="7772400" cy="1060304"/>
          </a:xfrm>
        </p:spPr>
        <p:txBody>
          <a:bodyPr/>
          <a:lstStyle>
            <a:lvl1pPr>
              <a:defRPr sz="4300">
                <a:solidFill>
                  <a:srgbClr val="003B5C"/>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1800">
                <a:solidFill>
                  <a:srgbClr val="003B5C"/>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pic>
        <p:nvPicPr>
          <p:cNvPr id="8" name="Picture 7" descr="01 Singapore University of Social Sciences_Horizontal Format_Version A_White Background_RGB.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09519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Divider">
    <p:spTree>
      <p:nvGrpSpPr>
        <p:cNvPr id="1" name=""/>
        <p:cNvGrpSpPr/>
        <p:nvPr/>
      </p:nvGrpSpPr>
      <p:grpSpPr>
        <a:xfrm>
          <a:off x="0" y="0"/>
          <a:ext cx="0" cy="0"/>
          <a:chOff x="0" y="0"/>
          <a:chExt cx="0" cy="0"/>
        </a:xfrm>
      </p:grpSpPr>
      <p:sp>
        <p:nvSpPr>
          <p:cNvPr id="4" name="Picture Placeholder 2"/>
          <p:cNvSpPr>
            <a:spLocks noGrp="1"/>
          </p:cNvSpPr>
          <p:nvPr>
            <p:ph type="pic" idx="11"/>
          </p:nvPr>
        </p:nvSpPr>
        <p:spPr>
          <a:xfrm>
            <a:off x="0" y="-14596"/>
            <a:ext cx="9143999" cy="5158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2" name="Title 1"/>
          <p:cNvSpPr>
            <a:spLocks noGrp="1"/>
          </p:cNvSpPr>
          <p:nvPr>
            <p:ph type="ctrTitle" hasCustomPrompt="1"/>
          </p:nvPr>
        </p:nvSpPr>
        <p:spPr>
          <a:xfrm>
            <a:off x="257175" y="1246732"/>
            <a:ext cx="7772400" cy="1060304"/>
          </a:xfrm>
        </p:spPr>
        <p:txBody>
          <a:bodyPr/>
          <a:lstStyle>
            <a:lvl1pPr>
              <a:defRPr sz="4500">
                <a:solidFill>
                  <a:schemeClr val="bg1"/>
                </a:solidFill>
              </a:defRPr>
            </a:lvl1pPr>
          </a:lstStyle>
          <a:p>
            <a:r>
              <a:rPr lang="en-US" dirty="0"/>
              <a:t>Section</a:t>
            </a:r>
            <a:br>
              <a:rPr lang="en-US" dirty="0"/>
            </a:br>
            <a:r>
              <a:rPr lang="en-US" dirty="0"/>
              <a:t>Divider</a:t>
            </a:r>
          </a:p>
        </p:txBody>
      </p:sp>
      <p:sp>
        <p:nvSpPr>
          <p:cNvPr id="13" name="Subtitle 2"/>
          <p:cNvSpPr>
            <a:spLocks noGrp="1"/>
          </p:cNvSpPr>
          <p:nvPr>
            <p:ph type="subTitle" idx="1" hasCustomPrompt="1"/>
          </p:nvPr>
        </p:nvSpPr>
        <p:spPr>
          <a:xfrm>
            <a:off x="253128" y="2456199"/>
            <a:ext cx="6400800" cy="1314450"/>
          </a:xfrm>
        </p:spPr>
        <p:txBody>
          <a:bodyPr>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text</a:t>
            </a:r>
          </a:p>
        </p:txBody>
      </p:sp>
    </p:spTree>
    <p:extLst>
      <p:ext uri="{BB962C8B-B14F-4D97-AF65-F5344CB8AC3E}">
        <p14:creationId xmlns:p14="http://schemas.microsoft.com/office/powerpoint/2010/main" val="59955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4" Type="http://schemas.openxmlformats.org/officeDocument/2006/relationships/image" Target="../media/image8.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png"/><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3.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5" r:id="rId1"/>
    <p:sldLayoutId id="2147493456" r:id="rId2"/>
    <p:sldLayoutId id="2147493472" r:id="rId3"/>
    <p:sldLayoutId id="2147493470" r:id="rId4"/>
    <p:sldLayoutId id="2147493467" r:id="rId5"/>
    <p:sldLayoutId id="2147493473" r:id="rId6"/>
    <p:sldLayoutId id="2147493475" r:id="rId7"/>
    <p:sldLayoutId id="2147493476" r:id="rId8"/>
    <p:sldLayoutId id="2147493478" r:id="rId9"/>
    <p:sldLayoutId id="2147493480" r:id="rId10"/>
    <p:sldLayoutId id="2147493457" r:id="rId11"/>
    <p:sldLayoutId id="2147493482" r:id="rId12"/>
    <p:sldLayoutId id="2147493479" r:id="rId13"/>
    <p:sldLayoutId id="2147493486" r:id="rId14"/>
    <p:sldLayoutId id="2147493481" r:id="rId15"/>
    <p:sldLayoutId id="2147493483" r:id="rId16"/>
    <p:sldLayoutId id="2147493484" r:id="rId17"/>
    <p:sldLayoutId id="2147493487" r:id="rId18"/>
  </p:sldLayoutIdLst>
  <p:hf hdr="0" ftr="0" dt="0"/>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 name="Rectangle 14"/>
          <p:cNvSpPr/>
          <p:nvPr userDrawn="1"/>
        </p:nvSpPr>
        <p:spPr>
          <a:xfrm>
            <a:off x="-1588" y="0"/>
            <a:ext cx="9144001" cy="5143500"/>
          </a:xfrm>
          <a:prstGeom prst="rect">
            <a:avLst/>
          </a:prstGeom>
          <a:solidFill>
            <a:srgbClr val="003B5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US" altLang="en-US" sz="1350">
              <a:solidFill>
                <a:srgbClr val="FFFFFF"/>
              </a:solidFill>
              <a:latin typeface="Calibri" panose="020F0502020204030204" pitchFamily="34" charset="0"/>
            </a:endParaRPr>
          </a:p>
        </p:txBody>
      </p:sp>
      <p:sp>
        <p:nvSpPr>
          <p:cNvPr id="10" name="Flowchart: Stored Data 9"/>
          <p:cNvSpPr/>
          <p:nvPr userDrawn="1"/>
        </p:nvSpPr>
        <p:spPr>
          <a:xfrm>
            <a:off x="1" y="4882753"/>
            <a:ext cx="8640763" cy="13097"/>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1" name="Flowchart: Stored Data 10"/>
          <p:cNvSpPr/>
          <p:nvPr userDrawn="1"/>
        </p:nvSpPr>
        <p:spPr>
          <a:xfrm>
            <a:off x="0" y="4922044"/>
            <a:ext cx="8712200" cy="2738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2" name="Flowchart: Stored Data 11"/>
          <p:cNvSpPr/>
          <p:nvPr userDrawn="1"/>
        </p:nvSpPr>
        <p:spPr>
          <a:xfrm>
            <a:off x="-1588" y="4978004"/>
            <a:ext cx="8815388" cy="40481"/>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3" name="Flowchart: Stored Data 12"/>
          <p:cNvSpPr/>
          <p:nvPr userDrawn="1"/>
        </p:nvSpPr>
        <p:spPr>
          <a:xfrm rot="16200000">
            <a:off x="6828433" y="3073599"/>
            <a:ext cx="3618310" cy="19050"/>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4" name="Flowchart: Stored Data 13"/>
          <p:cNvSpPr/>
          <p:nvPr userDrawn="1"/>
        </p:nvSpPr>
        <p:spPr>
          <a:xfrm rot="16200000">
            <a:off x="6797874" y="3026371"/>
            <a:ext cx="3806429" cy="3492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sp>
        <p:nvSpPr>
          <p:cNvPr id="16" name="Flowchart: Stored Data 15"/>
          <p:cNvSpPr/>
          <p:nvPr userDrawn="1"/>
        </p:nvSpPr>
        <p:spPr>
          <a:xfrm rot="16200000">
            <a:off x="6787158" y="2991843"/>
            <a:ext cx="3999310" cy="53975"/>
          </a:xfrm>
          <a:prstGeom prst="flowChartOnlineStorage">
            <a:avLst/>
          </a:prstGeom>
          <a:solidFill>
            <a:srgbClr val="DA291C"/>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Arial" panose="020B0604020202020204" pitchFamily="34" charset="0"/>
                <a:ea typeface="ヒラギノ角ゴ Pro W3"/>
                <a:cs typeface="ヒラギノ角ゴ Pro W3"/>
              </a:defRPr>
            </a:lvl1pPr>
            <a:lvl2pPr marL="742950" indent="-285750">
              <a:defRPr>
                <a:solidFill>
                  <a:schemeClr val="tx1"/>
                </a:solidFill>
                <a:latin typeface="Arial" panose="020B0604020202020204" pitchFamily="34" charset="0"/>
                <a:ea typeface="ヒラギノ角ゴ Pro W3"/>
                <a:cs typeface="ヒラギノ角ゴ Pro W3"/>
              </a:defRPr>
            </a:lvl2pPr>
            <a:lvl3pPr marL="1143000" indent="-228600">
              <a:defRPr>
                <a:solidFill>
                  <a:schemeClr val="tx1"/>
                </a:solidFill>
                <a:latin typeface="Arial" panose="020B0604020202020204" pitchFamily="34" charset="0"/>
                <a:ea typeface="ヒラギノ角ゴ Pro W3"/>
                <a:cs typeface="ヒラギノ角ゴ Pro W3"/>
              </a:defRPr>
            </a:lvl3pPr>
            <a:lvl4pPr marL="1600200" indent="-228600">
              <a:defRPr>
                <a:solidFill>
                  <a:schemeClr val="tx1"/>
                </a:solidFill>
                <a:latin typeface="Arial" panose="020B0604020202020204" pitchFamily="34" charset="0"/>
                <a:ea typeface="ヒラギノ角ゴ Pro W3"/>
                <a:cs typeface="ヒラギノ角ゴ Pro W3"/>
              </a:defRPr>
            </a:lvl4pPr>
            <a:lvl5pPr marL="2057400" indent="-228600">
              <a:defRPr>
                <a:solidFill>
                  <a:schemeClr val="tx1"/>
                </a:solidFill>
                <a:latin typeface="Arial" panose="020B0604020202020204" pitchFamily="34" charset="0"/>
                <a:ea typeface="ヒラギノ角ゴ Pro W3"/>
                <a:cs typeface="ヒラギノ角ゴ Pro W3"/>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ヒラギノ角ゴ Pro W3"/>
                <a:cs typeface="ヒラギノ角ゴ Pro W3"/>
              </a:defRPr>
            </a:lvl9pPr>
          </a:lstStyle>
          <a:p>
            <a:pPr algn="ctr">
              <a:defRPr/>
            </a:pPr>
            <a:endParaRPr lang="en-SG" altLang="en-US" sz="1350">
              <a:solidFill>
                <a:srgbClr val="FFFFFF"/>
              </a:solidFill>
              <a:latin typeface="Calibri" panose="020F0502020204030204" pitchFamily="34" charset="0"/>
            </a:endParaRPr>
          </a:p>
        </p:txBody>
      </p:sp>
      <p:pic>
        <p:nvPicPr>
          <p:cNvPr id="1033" name="Picture 1"/>
          <p:cNvPicPr>
            <a:picLocks noChangeAspect="1"/>
          </p:cNvPicPr>
          <p:nvPr userDrawn="1"/>
        </p:nvPicPr>
        <p:blipFill>
          <a:blip r:embed="rId4">
            <a:extLst>
              <a:ext uri="{28A0092B-C50C-407E-A947-70E740481C1C}">
                <a14:useLocalDpi xmlns:a14="http://schemas.microsoft.com/office/drawing/2010/main" val="0"/>
              </a:ext>
            </a:extLst>
          </a:blip>
          <a:srcRect l="16106" t="18172" r="16106" b="18172"/>
          <a:stretch>
            <a:fillRect/>
          </a:stretch>
        </p:blipFill>
        <p:spPr bwMode="auto">
          <a:xfrm>
            <a:off x="7110413" y="213122"/>
            <a:ext cx="1706562" cy="6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250389"/>
      </p:ext>
    </p:extLst>
  </p:cSld>
  <p:clrMap bg1="lt1" tx1="dk1" bg2="lt2" tx2="dk2" accent1="accent1" accent2="accent2" accent3="accent3" accent4="accent4" accent5="accent5" accent6="accent6" hlink="hlink" folHlink="folHlink"/>
  <p:sldLayoutIdLst>
    <p:sldLayoutId id="2147493489" r:id="rId1"/>
    <p:sldLayoutId id="2147493490" r:id="rId2"/>
  </p:sldLayoutIdLst>
  <p:txStyles>
    <p:titleStyle>
      <a:lvl1pPr algn="ctr" defTabSz="342900" rtl="0" eaLnBrk="0" fontAlgn="base" hangingPunct="0">
        <a:spcBef>
          <a:spcPct val="0"/>
        </a:spcBef>
        <a:spcAft>
          <a:spcPct val="0"/>
        </a:spcAft>
        <a:defRPr sz="3300" kern="1200">
          <a:solidFill>
            <a:schemeClr val="tx1"/>
          </a:solidFill>
          <a:latin typeface="+mj-lt"/>
          <a:ea typeface="ヒラギノ角ゴ Pro W3" charset="-128"/>
          <a:cs typeface="ヒラギノ角ゴ Pro W3" charset="-128"/>
        </a:defRPr>
      </a:lvl1pPr>
      <a:lvl2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2pPr>
      <a:lvl3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3pPr>
      <a:lvl4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4pPr>
      <a:lvl5pPr algn="ctr" defTabSz="342900" rtl="0" eaLnBrk="0" fontAlgn="base" hangingPunct="0">
        <a:spcBef>
          <a:spcPct val="0"/>
        </a:spcBef>
        <a:spcAft>
          <a:spcPct val="0"/>
        </a:spcAft>
        <a:defRPr sz="3300">
          <a:solidFill>
            <a:schemeClr val="tx1"/>
          </a:solidFill>
          <a:latin typeface="Calibri" pitchFamily="-65" charset="0"/>
          <a:ea typeface="ヒラギノ角ゴ Pro W3" charset="-128"/>
          <a:cs typeface="ヒラギノ角ゴ Pro W3" charset="-128"/>
        </a:defRPr>
      </a:lvl5pPr>
      <a:lvl6pPr marL="3429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6pPr>
      <a:lvl7pPr marL="6858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7pPr>
      <a:lvl8pPr marL="10287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8pPr>
      <a:lvl9pPr marL="1371600" algn="ctr" defTabSz="342900" rtl="0" fontAlgn="base">
        <a:spcBef>
          <a:spcPct val="0"/>
        </a:spcBef>
        <a:spcAft>
          <a:spcPct val="0"/>
        </a:spcAft>
        <a:defRPr sz="3300">
          <a:solidFill>
            <a:schemeClr val="tx1"/>
          </a:solidFill>
          <a:latin typeface="Calibri" pitchFamily="-65" charset="0"/>
          <a:ea typeface="ヒラギノ角ゴ Pro W3" charset="-128"/>
          <a:cs typeface="ヒラギノ角ゴ Pro W3" charset="-128"/>
        </a:defRPr>
      </a:lvl9pPr>
    </p:titleStyle>
    <p:bodyStyle>
      <a:lvl1pPr marL="257175" indent="-257175" algn="l" defTabSz="3429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charset="-128"/>
        </a:defRPr>
      </a:lvl1pPr>
      <a:lvl2pPr marL="557213" indent="-214313" algn="l" defTabSz="342900" rtl="0" eaLnBrk="0" fontAlgn="base" hangingPunct="0">
        <a:spcBef>
          <a:spcPct val="20000"/>
        </a:spcBef>
        <a:spcAft>
          <a:spcPct val="0"/>
        </a:spcAft>
        <a:buFont typeface="Arial" panose="020B0604020202020204" pitchFamily="34" charset="0"/>
        <a:buChar char="–"/>
        <a:defRPr sz="2100" kern="1200">
          <a:solidFill>
            <a:schemeClr val="tx1"/>
          </a:solidFill>
          <a:latin typeface="+mn-lt"/>
          <a:ea typeface="ヒラギノ角ゴ Pro W3" charset="-128"/>
          <a:cs typeface="ヒラギノ角ゴ Pro W3"/>
        </a:defRPr>
      </a:lvl2pPr>
      <a:lvl3pPr marL="857250" indent="-171450" algn="l" defTabSz="342900" rtl="0" eaLnBrk="0" fontAlgn="base" hangingPunct="0">
        <a:spcBef>
          <a:spcPct val="20000"/>
        </a:spcBef>
        <a:spcAft>
          <a:spcPct val="0"/>
        </a:spcAft>
        <a:buFont typeface="Arial" panose="020B0604020202020204" pitchFamily="34" charset="0"/>
        <a:buChar char="•"/>
        <a:defRPr sz="1800" kern="1200">
          <a:solidFill>
            <a:schemeClr val="tx1"/>
          </a:solidFill>
          <a:latin typeface="+mn-lt"/>
          <a:ea typeface="ヒラギノ角ゴ Pro W3" charset="-128"/>
          <a:cs typeface="ヒラギノ角ゴ Pro W3"/>
        </a:defRPr>
      </a:lvl3pPr>
      <a:lvl4pPr marL="12001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4pPr>
      <a:lvl5pPr marL="1543050" indent="-171450" algn="l" defTabSz="342900" rtl="0" eaLnBrk="0" fontAlgn="base" hangingPunct="0">
        <a:spcBef>
          <a:spcPct val="20000"/>
        </a:spcBef>
        <a:spcAft>
          <a:spcPct val="0"/>
        </a:spcAft>
        <a:buFont typeface="Arial" panose="020B0604020202020204" pitchFamily="34" charset="0"/>
        <a:buChar char="»"/>
        <a:defRPr sz="1500" kern="1200">
          <a:solidFill>
            <a:schemeClr val="tx1"/>
          </a:solidFill>
          <a:latin typeface="+mn-lt"/>
          <a:ea typeface="ヒラギノ角ゴ Pro W3" charset="-128"/>
          <a:cs typeface="ヒラギノ角ゴ Pro W3"/>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0213" y="645796"/>
            <a:ext cx="3747016" cy="823392"/>
          </a:xfrm>
          <a:prstGeom prst="rect">
            <a:avLst/>
          </a:prstGeom>
        </p:spPr>
        <p:txBody>
          <a:bodyPr vert="horz" lIns="91440" tIns="45720" rIns="91440" bIns="45720" rtlCol="0" anchor="ctr">
            <a:noAutofit/>
          </a:bodyPr>
          <a:lstStyle/>
          <a:p>
            <a:r>
              <a:rPr lang="en-US" dirty="0"/>
              <a:t>Click to edit </a:t>
            </a:r>
            <a:br>
              <a:rPr lang="en-US" dirty="0"/>
            </a:br>
            <a:r>
              <a:rPr lang="en-US" dirty="0"/>
              <a:t>Master title style </a:t>
            </a:r>
          </a:p>
        </p:txBody>
      </p:sp>
      <p:sp>
        <p:nvSpPr>
          <p:cNvPr id="3" name="Text Placeholder 2"/>
          <p:cNvSpPr>
            <a:spLocks noGrp="1"/>
          </p:cNvSpPr>
          <p:nvPr>
            <p:ph type="body" idx="1"/>
          </p:nvPr>
        </p:nvSpPr>
        <p:spPr>
          <a:xfrm>
            <a:off x="260213" y="1576820"/>
            <a:ext cx="3747016" cy="301371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657975" y="4745735"/>
            <a:ext cx="2133600" cy="273844"/>
          </a:xfrm>
          <a:prstGeom prst="rect">
            <a:avLst/>
          </a:prstGeom>
        </p:spPr>
        <p:txBody>
          <a:bodyPr vert="horz" lIns="91440" tIns="45720" rIns="91440" bIns="45720" rtlCol="0" anchor="ctr"/>
          <a:lstStyle>
            <a:lvl1pPr algn="r">
              <a:defRPr sz="800">
                <a:solidFill>
                  <a:srgbClr val="003B5C"/>
                </a:solidFill>
              </a:defRPr>
            </a:lvl1pPr>
          </a:lstStyle>
          <a:p>
            <a:fld id="{2066355A-084C-D24E-9AD2-7E4FC41EA627}" type="slidenum">
              <a:rPr lang="en-US" b="1" smtClean="0"/>
              <a:pPr/>
              <a:t>‹#›</a:t>
            </a:fld>
            <a:endParaRPr lang="en-US" b="1" dirty="0"/>
          </a:p>
        </p:txBody>
      </p:sp>
      <p:pic>
        <p:nvPicPr>
          <p:cNvPr id="8" name="Picture 7" descr="01 Singapore University of Social Sciences_Horizontal Format_Version A_White Background_RGB.png"/>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349250" y="4562257"/>
            <a:ext cx="732371" cy="371076"/>
          </a:xfrm>
          <a:prstGeom prst="rect">
            <a:avLst/>
          </a:prstGeom>
        </p:spPr>
      </p:pic>
    </p:spTree>
    <p:extLst>
      <p:ext uri="{BB962C8B-B14F-4D97-AF65-F5344CB8AC3E}">
        <p14:creationId xmlns:p14="http://schemas.microsoft.com/office/powerpoint/2010/main" val="2414497736"/>
      </p:ext>
    </p:extLst>
  </p:cSld>
  <p:clrMap bg1="lt1" tx1="dk1" bg2="lt2" tx2="dk2" accent1="accent1" accent2="accent2" accent3="accent3" accent4="accent4" accent5="accent5" accent6="accent6" hlink="hlink" folHlink="folHlink"/>
  <p:sldLayoutIdLst>
    <p:sldLayoutId id="2147493492" r:id="rId1"/>
    <p:sldLayoutId id="2147493493" r:id="rId2"/>
    <p:sldLayoutId id="2147493494" r:id="rId3"/>
    <p:sldLayoutId id="2147493495" r:id="rId4"/>
    <p:sldLayoutId id="2147493496" r:id="rId5"/>
    <p:sldLayoutId id="2147493497" r:id="rId6"/>
    <p:sldLayoutId id="2147493498" r:id="rId7"/>
    <p:sldLayoutId id="2147493499" r:id="rId8"/>
    <p:sldLayoutId id="2147493500" r:id="rId9"/>
    <p:sldLayoutId id="2147493501" r:id="rId10"/>
    <p:sldLayoutId id="2147493502" r:id="rId11"/>
    <p:sldLayoutId id="2147493503" r:id="rId12"/>
    <p:sldLayoutId id="2147493504" r:id="rId13"/>
    <p:sldLayoutId id="2147493505" r:id="rId14"/>
    <p:sldLayoutId id="2147493506" r:id="rId15"/>
    <p:sldLayoutId id="2147493507" r:id="rId16"/>
    <p:sldLayoutId id="2147493508" r:id="rId17"/>
    <p:sldLayoutId id="2147493509" r:id="rId18"/>
    <p:sldLayoutId id="2147493510" r:id="rId19"/>
  </p:sldLayoutIdLst>
  <p:txStyles>
    <p:titleStyle>
      <a:lvl1pPr algn="l" defTabSz="457200" rtl="0" eaLnBrk="1" latinLnBrk="0" hangingPunct="1">
        <a:spcBef>
          <a:spcPct val="0"/>
        </a:spcBef>
        <a:buNone/>
        <a:defRPr sz="2300" kern="1200">
          <a:solidFill>
            <a:srgbClr val="003B5C"/>
          </a:solidFill>
          <a:latin typeface="Montserrat Medium"/>
          <a:ea typeface="+mj-ea"/>
          <a:cs typeface="Montserrat Medium"/>
        </a:defRPr>
      </a:lvl1pPr>
    </p:titleStyle>
    <p:body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dot-color.com/tag/chromaticity-diagram/"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hyperlink" Target="http://www.sas-sr.com/intro_sas/mercredi/major.PNG" TargetMode="External"/><Relationship Id="rId4" Type="http://schemas.openxmlformats.org/officeDocument/2006/relationships/hyperlink" Target="https://dapresy.com/wp-content/uploads/2016/07/Image-4.p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9.xml"/><Relationship Id="rId1" Type="http://schemas.openxmlformats.org/officeDocument/2006/relationships/tags" Target="../tags/tag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7.xml"/><Relationship Id="rId5" Type="http://schemas.openxmlformats.org/officeDocument/2006/relationships/hyperlink" Target="http://image.slidesharecdn.com/projectionsandarcgis-131008191137-phpapp01/95/understanding-coordinate-systems-and-projections-for-arcgis-4-638.jpg?cb=1381259844" TargetMode="Externa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canvasjs.com/wp-content/uploads/images/gallery/javascript-chart-logarithmic-axis/html5-javascript-chart-multiple-logarithmic-axis.jpeg" TargetMode="External"/><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hyperlink" Target="https://s-media-cache-ak0.pinimg.com/originals/06/d2/7c/06d27c4e1d7d594ad5f130dc531d2e56.jpg" TargetMode="External"/><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9.xml"/><Relationship Id="rId4" Type="http://schemas.openxmlformats.org/officeDocument/2006/relationships/image" Target="../media/image30.tmp"/></Relationships>
</file>

<file path=ppt/slides/_rels/slide3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11.xml"/><Relationship Id="rId4" Type="http://schemas.openxmlformats.org/officeDocument/2006/relationships/image" Target="../media/image33.tmp"/></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19.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2.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notesSlide" Target="../notesSlides/notesSlide20.xml"/><Relationship Id="rId7" Type="http://schemas.openxmlformats.org/officeDocument/2006/relationships/hyperlink" Target="https://www.devexpress.com/products/net/dashboard/i/demos/winforms-hr-dashboard.png" TargetMode="External"/><Relationship Id="rId2" Type="http://schemas.openxmlformats.org/officeDocument/2006/relationships/slideLayout" Target="../slideLayouts/slideLayout18.xml"/><Relationship Id="rId1" Type="http://schemas.openxmlformats.org/officeDocument/2006/relationships/tags" Target="../tags/tag13.xml"/><Relationship Id="rId6" Type="http://schemas.openxmlformats.org/officeDocument/2006/relationships/hyperlink" Target="http://tulip.labri.fr/TulipDrupal/sites/default/files/uploadedFiles/images/scatterplot_view_detail_fisheye.preview.png" TargetMode="External"/><Relationship Id="rId11" Type="http://schemas.openxmlformats.org/officeDocument/2006/relationships/image" Target="../media/image37.png"/><Relationship Id="rId5" Type="http://schemas.openxmlformats.org/officeDocument/2006/relationships/hyperlink" Target="http://www.ceh.ac.uk/sites/default/files/hyrad-static-and-rapid.jpg" TargetMode="External"/><Relationship Id="rId10" Type="http://schemas.openxmlformats.org/officeDocument/2006/relationships/image" Target="../media/image36.png"/><Relationship Id="rId4" Type="http://schemas.openxmlformats.org/officeDocument/2006/relationships/hyperlink" Target="https://zylab.files.wordpress.com/2010/09/hyperbolic_tree.png" TargetMode="External"/><Relationship Id="rId9"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tags" Target="../tags/tag14.xml"/><Relationship Id="rId5" Type="http://schemas.openxmlformats.org/officeDocument/2006/relationships/image" Target="../media/image39.pn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15.xml"/><Relationship Id="rId6" Type="http://schemas.openxmlformats.org/officeDocument/2006/relationships/hyperlink" Target="http://www.faculty.virginia.edu/ASTR3130/lablinks/GuidePlots.html" TargetMode="External"/><Relationship Id="rId5" Type="http://schemas.openxmlformats.org/officeDocument/2006/relationships/image" Target="../media/image40.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hyperlink" Target="http://www.mathworks.com/matlabcentral/mlc-downloads/downloads/submissions/35277/versions/3/previews/html/Pie_Chart_2D_2_01.png" TargetMode="External"/><Relationship Id="rId2" Type="http://schemas.openxmlformats.org/officeDocument/2006/relationships/slideLayout" Target="../slideLayouts/slideLayout18.xml"/><Relationship Id="rId1" Type="http://schemas.openxmlformats.org/officeDocument/2006/relationships/tags" Target="../tags/tag16.xml"/><Relationship Id="rId6" Type="http://schemas.openxmlformats.org/officeDocument/2006/relationships/hyperlink" Target="http://www.eea.europa.eu/data-and-maps/daviz/learn-more/chart-dos-and-donts"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8.xml"/><Relationship Id="rId5" Type="http://schemas.openxmlformats.org/officeDocument/2006/relationships/image" Target="../media/image43.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8" Type="http://schemas.openxmlformats.org/officeDocument/2006/relationships/hyperlink" Target="https://help.tableau.com/current/pro/desktop/en-us/calculations_calculatedfields_aggregate_create.htm" TargetMode="External"/><Relationship Id="rId3" Type="http://schemas.openxmlformats.org/officeDocument/2006/relationships/notesSlide" Target="../notesSlides/notesSlide26.xml"/><Relationship Id="rId7" Type="http://schemas.openxmlformats.org/officeDocument/2006/relationships/hyperlink" Target="https://help.tableau.com/current/pro/desktop/en-us/calculations_aggregation.htm" TargetMode="External"/><Relationship Id="rId2" Type="http://schemas.openxmlformats.org/officeDocument/2006/relationships/slideLayout" Target="../slideLayouts/slideLayout18.xml"/><Relationship Id="rId1" Type="http://schemas.openxmlformats.org/officeDocument/2006/relationships/tags" Target="../tags/tag19.xml"/><Relationship Id="rId6" Type="http://schemas.openxmlformats.org/officeDocument/2006/relationships/hyperlink" Target="https://onlinehelp.tableau.com/current/pro/desktop/en-us/calculations_aggregation.htm"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20.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21.xml"/><Relationship Id="rId5" Type="http://schemas.openxmlformats.org/officeDocument/2006/relationships/image" Target="../media/image47.png"/><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tags" Target="../tags/tag22.xml"/><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xml"/><Relationship Id="rId1" Type="http://schemas.openxmlformats.org/officeDocument/2006/relationships/tags" Target="../tags/tag23.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tags" Target="../tags/tag24.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xml"/><Relationship Id="rId1" Type="http://schemas.openxmlformats.org/officeDocument/2006/relationships/tags" Target="../tags/tag25.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xml"/><Relationship Id="rId1" Type="http://schemas.openxmlformats.org/officeDocument/2006/relationships/tags" Target="../tags/tag26.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xml"/><Relationship Id="rId1" Type="http://schemas.openxmlformats.org/officeDocument/2006/relationships/tags" Target="../tags/tag27.xml"/><Relationship Id="rId5" Type="http://schemas.openxmlformats.org/officeDocument/2006/relationships/hyperlink" Target="https://help.tableau.com/current/pro/desktop/en-us/calculations_tablecalculations.htm" TargetMode="Externa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hyperlink" Target="https://ibookstore.suss.edu.sg/" TargetMode="External"/><Relationship Id="rId2" Type="http://schemas.openxmlformats.org/officeDocument/2006/relationships/hyperlink" Target="https://canvas.suss.edu.sg/courses/31564" TargetMode="External"/><Relationship Id="rId1" Type="http://schemas.openxmlformats.org/officeDocument/2006/relationships/slideLayout" Target="../slideLayouts/slideLayout17.xml"/><Relationship Id="rId6" Type="http://schemas.openxmlformats.org/officeDocument/2006/relationships/hyperlink" Target="https://www.suss.edu.sg/docs/default-source/contentdoc/oas/pt-2021acadcalendar.pdf" TargetMode="External"/><Relationship Id="rId5" Type="http://schemas.openxmlformats.org/officeDocument/2006/relationships/hyperlink" Target="https://www.tableau.com/learn/get-started/creator" TargetMode="External"/><Relationship Id="rId4" Type="http://schemas.openxmlformats.org/officeDocument/2006/relationships/hyperlink" Target="https://www.tableau.com/products/trial"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altLang="en-US" sz="2100" dirty="0">
                <a:solidFill>
                  <a:schemeClr val="bg1"/>
                </a:solidFill>
                <a:latin typeface="Lucida Sans" panose="020B0602030504020204" pitchFamily="34" charset="0"/>
                <a:ea typeface="ヒラギノ角ゴ Pro W3"/>
                <a:cs typeface="ヒラギノ角ゴ Pro W3"/>
              </a:rPr>
              <a:t>ANL201 – Study Units</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223628" y="748838"/>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r>
              <a:rPr lang="en-US" dirty="0">
                <a:solidFill>
                  <a:schemeClr val="bg1"/>
                </a:solidFill>
              </a:rPr>
              <a:t>Time frame and Deliverables</a:t>
            </a:r>
            <a:endParaRPr lang="en-SG" dirty="0">
              <a:solidFill>
                <a:schemeClr val="bg1"/>
              </a:solidFill>
            </a:endParaRPr>
          </a:p>
        </p:txBody>
      </p:sp>
      <p:graphicFrame>
        <p:nvGraphicFramePr>
          <p:cNvPr id="2" name="Table 2">
            <a:extLst>
              <a:ext uri="{FF2B5EF4-FFF2-40B4-BE49-F238E27FC236}">
                <a16:creationId xmlns:a16="http://schemas.microsoft.com/office/drawing/2014/main" id="{A557F063-8854-48BA-BF0D-D7E1B7E4BBA7}"/>
              </a:ext>
            </a:extLst>
          </p:cNvPr>
          <p:cNvGraphicFramePr>
            <a:graphicFrameLocks noGrp="1"/>
          </p:cNvGraphicFramePr>
          <p:nvPr>
            <p:extLst>
              <p:ext uri="{D42A27DB-BD31-4B8C-83A1-F6EECF244321}">
                <p14:modId xmlns:p14="http://schemas.microsoft.com/office/powerpoint/2010/main" val="3370428300"/>
              </p:ext>
            </p:extLst>
          </p:nvPr>
        </p:nvGraphicFramePr>
        <p:xfrm>
          <a:off x="1223628" y="1121269"/>
          <a:ext cx="6683956" cy="3291840"/>
        </p:xfrm>
        <a:graphic>
          <a:graphicData uri="http://schemas.openxmlformats.org/drawingml/2006/table">
            <a:tbl>
              <a:tblPr firstRow="1" bandRow="1">
                <a:tableStyleId>{5C22544A-7EE6-4342-B048-85BDC9FD1C3A}</a:tableStyleId>
              </a:tblPr>
              <a:tblGrid>
                <a:gridCol w="568166">
                  <a:extLst>
                    <a:ext uri="{9D8B030D-6E8A-4147-A177-3AD203B41FA5}">
                      <a16:colId xmlns:a16="http://schemas.microsoft.com/office/drawing/2014/main" val="490576269"/>
                    </a:ext>
                  </a:extLst>
                </a:gridCol>
                <a:gridCol w="2398728">
                  <a:extLst>
                    <a:ext uri="{9D8B030D-6E8A-4147-A177-3AD203B41FA5}">
                      <a16:colId xmlns:a16="http://schemas.microsoft.com/office/drawing/2014/main" val="2750247129"/>
                    </a:ext>
                  </a:extLst>
                </a:gridCol>
                <a:gridCol w="705089">
                  <a:extLst>
                    <a:ext uri="{9D8B030D-6E8A-4147-A177-3AD203B41FA5}">
                      <a16:colId xmlns:a16="http://schemas.microsoft.com/office/drawing/2014/main" val="3137058074"/>
                    </a:ext>
                  </a:extLst>
                </a:gridCol>
                <a:gridCol w="1765364">
                  <a:extLst>
                    <a:ext uri="{9D8B030D-6E8A-4147-A177-3AD203B41FA5}">
                      <a16:colId xmlns:a16="http://schemas.microsoft.com/office/drawing/2014/main" val="2240145745"/>
                    </a:ext>
                  </a:extLst>
                </a:gridCol>
                <a:gridCol w="1246609">
                  <a:extLst>
                    <a:ext uri="{9D8B030D-6E8A-4147-A177-3AD203B41FA5}">
                      <a16:colId xmlns:a16="http://schemas.microsoft.com/office/drawing/2014/main" val="3968797517"/>
                    </a:ext>
                  </a:extLst>
                </a:gridCol>
              </a:tblGrid>
              <a:tr h="434340">
                <a:tc>
                  <a:txBody>
                    <a:bodyPr/>
                    <a:lstStyle/>
                    <a:p>
                      <a:pPr algn="ctr"/>
                      <a:r>
                        <a:rPr lang="en-US" sz="1200" dirty="0"/>
                        <a:t>Study </a:t>
                      </a:r>
                    </a:p>
                    <a:p>
                      <a:pPr algn="ctr"/>
                      <a:r>
                        <a:rPr lang="en-US" sz="1200" dirty="0"/>
                        <a:t>Unit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Topic</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Date </a:t>
                      </a:r>
                    </a:p>
                    <a:p>
                      <a:pPr algn="ctr"/>
                      <a:r>
                        <a:rPr lang="en-US" sz="1200" dirty="0"/>
                        <a:t>(2021)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Quiz</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Deadlines</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944635151"/>
                  </a:ext>
                </a:extLst>
              </a:tr>
              <a:tr h="617220">
                <a:tc>
                  <a:txBody>
                    <a:bodyPr/>
                    <a:lstStyle/>
                    <a:p>
                      <a:pPr algn="ctr"/>
                      <a:r>
                        <a:rPr lang="en-US" sz="1200" dirty="0"/>
                        <a:t>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Business Performance Management</a:t>
                      </a:r>
                    </a:p>
                    <a:p>
                      <a:pPr algn="ctr"/>
                      <a:r>
                        <a:rPr lang="en-US" sz="1200" dirty="0"/>
                        <a:t>Balanced Scorecard </a:t>
                      </a:r>
                    </a:p>
                    <a:p>
                      <a:pPr algn="ctr"/>
                      <a:r>
                        <a:rPr lang="en-US" sz="1200" dirty="0"/>
                        <a:t>Strategy Map</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4</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t>Pre-Course Quiz 01*</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25</a:t>
                      </a:r>
                      <a:r>
                        <a:rPr lang="en-US" sz="1200" baseline="30000" dirty="0">
                          <a:solidFill>
                            <a:srgbClr val="FF0000"/>
                          </a:solidFill>
                        </a:rPr>
                        <a:t>th</a:t>
                      </a:r>
                      <a:r>
                        <a:rPr lang="en-US" sz="1200" dirty="0">
                          <a:solidFill>
                            <a:srgbClr val="FF0000"/>
                          </a:solidFill>
                        </a:rPr>
                        <a:t> Jan – 5</a:t>
                      </a:r>
                      <a:r>
                        <a:rPr lang="en-US" sz="1200" baseline="30000" dirty="0">
                          <a:solidFill>
                            <a:srgbClr val="FF0000"/>
                          </a:solidFill>
                        </a:rPr>
                        <a:t>th</a:t>
                      </a:r>
                      <a:r>
                        <a:rPr lang="en-US" sz="1200" dirty="0">
                          <a:solidFill>
                            <a:srgbClr val="FF0000"/>
                          </a:solidFill>
                        </a:rPr>
                        <a:t> Feb</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3504103745"/>
                  </a:ext>
                </a:extLst>
              </a:tr>
              <a:tr h="251460">
                <a:tc>
                  <a:txBody>
                    <a:bodyPr/>
                    <a:lstStyle/>
                    <a:p>
                      <a:pPr marL="0" algn="ctr" defTabSz="342900" rtl="0" eaLnBrk="1" latinLnBrk="0" hangingPunct="1"/>
                      <a:r>
                        <a:rPr lang="en-US" sz="1200" kern="1200" dirty="0">
                          <a:solidFill>
                            <a:schemeClr val="dk1"/>
                          </a:solidFill>
                          <a:latin typeface="+mn-lt"/>
                          <a:ea typeface="+mn-ea"/>
                          <a:cs typeface="+mn-cs"/>
                        </a:rPr>
                        <a:t>2</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All about Data</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6th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Pre-Class Quiz 01*</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342900" rtl="0" eaLnBrk="1" latinLnBrk="0" hangingPunct="1"/>
                      <a:r>
                        <a:rPr lang="en-US" sz="1200" kern="1200" dirty="0">
                          <a:solidFill>
                            <a:schemeClr val="dk1"/>
                          </a:solidFill>
                          <a:latin typeface="+mn-lt"/>
                          <a:ea typeface="+mn-ea"/>
                          <a:cs typeface="+mn-cs"/>
                        </a:rPr>
                        <a:t>8th Feb – 15th Feb</a:t>
                      </a:r>
                      <a:endParaRPr lang="en-SG" sz="1200" kern="1200" dirty="0">
                        <a:solidFill>
                          <a:schemeClr val="dk1"/>
                        </a:solidFill>
                        <a:latin typeface="+mn-lt"/>
                        <a:ea typeface="+mn-ea"/>
                        <a:cs typeface="+mn-cs"/>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410617811"/>
                  </a:ext>
                </a:extLst>
              </a:tr>
              <a:tr h="434340">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rgbClr val="00B050"/>
                      </a:solidFill>
                      <a:prstDash val="solid"/>
                      <a:round/>
                      <a:headEnd type="none" w="med" len="med"/>
                      <a:tailEnd type="none" w="med" len="med"/>
                    </a:lnB>
                    <a:solidFill>
                      <a:schemeClr val="bg1">
                        <a:lumMod val="75000"/>
                      </a:schemeClr>
                    </a:solidFill>
                  </a:tcPr>
                </a:tc>
                <a:tc>
                  <a:txBody>
                    <a:bodyPr/>
                    <a:lstStyle/>
                    <a:p>
                      <a:pPr algn="ctr"/>
                      <a:r>
                        <a:rPr lang="en-US" sz="1200" dirty="0"/>
                        <a:t>Tutor Marked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200" dirty="0">
                          <a:solidFill>
                            <a:srgbClr val="FF0000"/>
                          </a:solidFill>
                        </a:rPr>
                        <a:t>17</a:t>
                      </a:r>
                      <a:r>
                        <a:rPr lang="en-US" sz="1200" baseline="30000" dirty="0">
                          <a:solidFill>
                            <a:srgbClr val="FF0000"/>
                          </a:solidFill>
                        </a:rPr>
                        <a:t>th</a:t>
                      </a:r>
                      <a:r>
                        <a:rPr lang="en-US" sz="1200" dirty="0">
                          <a:solidFill>
                            <a:srgbClr val="FF0000"/>
                          </a:solidFill>
                        </a:rPr>
                        <a:t> Feb </a:t>
                      </a:r>
                    </a:p>
                    <a:p>
                      <a:pPr algn="ct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77056632"/>
                  </a:ext>
                </a:extLst>
              </a:tr>
              <a:tr h="251460">
                <a:tc>
                  <a:txBody>
                    <a:bodyPr/>
                    <a:lstStyle/>
                    <a:p>
                      <a:pPr algn="ctr"/>
                      <a:r>
                        <a:rPr lang="en-US" sz="1200" dirty="0"/>
                        <a:t>3</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Theory/ Foundation to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a:txBody>
                    <a:bodyPr/>
                    <a:lstStyle/>
                    <a:p>
                      <a:pPr algn="ctr"/>
                      <a:r>
                        <a:rPr lang="en-US" sz="1200" dirty="0"/>
                        <a:t>18</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38100" cap="flat" cmpd="sng" algn="ctr">
                      <a:solidFill>
                        <a:srgbClr val="00B050"/>
                      </a:solidFill>
                      <a:prstDash val="solid"/>
                      <a:round/>
                      <a:headEnd type="none" w="med" len="med"/>
                      <a:tailEnd type="none" w="med" len="med"/>
                    </a:lnR>
                    <a:lnT w="38100" cap="flat" cmpd="sng" algn="ctr">
                      <a:solidFill>
                        <a:srgbClr val="00B050"/>
                      </a:solidFill>
                      <a:prstDash val="solid"/>
                      <a:round/>
                      <a:headEnd type="none" w="med" len="med"/>
                      <a:tailEnd type="none" w="med" len="med"/>
                    </a:lnT>
                    <a:lnB w="38100" cap="flat" cmpd="sng" algn="ctr">
                      <a:solidFill>
                        <a:srgbClr val="00B050"/>
                      </a:solidFill>
                      <a:prstDash val="solid"/>
                      <a:round/>
                      <a:headEnd type="none" w="med" len="med"/>
                      <a:tailEnd type="none" w="med" len="med"/>
                    </a:lnB>
                  </a:tcPr>
                </a:tc>
                <a:tc rowSpan="2">
                  <a:txBody>
                    <a:bodyPr/>
                    <a:lstStyle/>
                    <a:p>
                      <a:pPr algn="ctr"/>
                      <a:r>
                        <a:rPr lang="en-US" sz="1200" dirty="0"/>
                        <a:t>Pre-Class Quiz 02*</a:t>
                      </a:r>
                      <a:endParaRPr lang="en-SG" sz="1200" dirty="0"/>
                    </a:p>
                    <a:p>
                      <a:pPr algn="ctr"/>
                      <a:r>
                        <a:rPr lang="en-US" sz="1200" dirty="0"/>
                        <a:t>-</a:t>
                      </a:r>
                      <a:endParaRPr lang="en-SG" sz="1200" dirty="0"/>
                    </a:p>
                  </a:txBody>
                  <a:tcPr marL="68580" marR="68580" marT="34290" marB="34290" anchor="ctr">
                    <a:lnL w="38100" cap="flat" cmpd="sng" algn="ctr">
                      <a:solidFill>
                        <a:srgbClr val="00B05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1200" dirty="0">
                          <a:solidFill>
                            <a:srgbClr val="FF0000"/>
                          </a:solidFill>
                        </a:rPr>
                        <a:t>22</a:t>
                      </a:r>
                      <a:r>
                        <a:rPr lang="en-US" sz="1200" baseline="30000" dirty="0">
                          <a:solidFill>
                            <a:srgbClr val="FF0000"/>
                          </a:solidFill>
                        </a:rPr>
                        <a:t>nd</a:t>
                      </a:r>
                      <a:r>
                        <a:rPr lang="en-US" sz="1200" dirty="0">
                          <a:solidFill>
                            <a:srgbClr val="FF0000"/>
                          </a:solidFill>
                        </a:rPr>
                        <a:t> Feb – 1</a:t>
                      </a:r>
                      <a:r>
                        <a:rPr lang="en-US" sz="1200" baseline="30000" dirty="0">
                          <a:solidFill>
                            <a:srgbClr val="FF0000"/>
                          </a:solidFill>
                        </a:rPr>
                        <a:t>st</a:t>
                      </a:r>
                      <a:r>
                        <a:rPr lang="en-US" sz="1200" dirty="0">
                          <a:solidFill>
                            <a:srgbClr val="FF0000"/>
                          </a:solidFill>
                        </a:rPr>
                        <a:t> Mar</a:t>
                      </a:r>
                      <a:endParaRPr lang="en-SG" sz="1200" dirty="0">
                        <a:solidFill>
                          <a:srgbClr val="FF0000"/>
                        </a:solidFill>
                      </a:endParaRPr>
                    </a:p>
                    <a:p>
                      <a:pPr algn="ct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99127354"/>
                  </a:ext>
                </a:extLst>
              </a:tr>
              <a:tr h="251460">
                <a:tc>
                  <a:txBody>
                    <a:bodyPr/>
                    <a:lstStyle/>
                    <a:p>
                      <a:pPr algn="ctr"/>
                      <a:r>
                        <a:rPr lang="en-US" sz="1200" dirty="0"/>
                        <a:t>4</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Basic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25</a:t>
                      </a:r>
                      <a:r>
                        <a:rPr lang="en-US" sz="1200" baseline="30000" dirty="0"/>
                        <a:t>th</a:t>
                      </a:r>
                      <a:r>
                        <a:rPr lang="en-US" sz="1200" dirty="0"/>
                        <a:t> Feb</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endParaRPr lang="en-SG" sz="1600" dirty="0"/>
                    </a:p>
                  </a:txBody>
                  <a:tcPr/>
                </a:tc>
                <a:tc vMerge="1">
                  <a:txBody>
                    <a:bodyPr/>
                    <a:lstStyle/>
                    <a:p>
                      <a:pPr algn="ctr"/>
                      <a:endParaRPr lang="en-SG" sz="1600" dirty="0"/>
                    </a:p>
                  </a:txBody>
                  <a:tcPr/>
                </a:tc>
                <a:extLst>
                  <a:ext uri="{0D108BD9-81ED-4DB2-BD59-A6C34878D82A}">
                    <a16:rowId xmlns:a16="http://schemas.microsoft.com/office/drawing/2014/main" val="1107960829"/>
                  </a:ext>
                </a:extLst>
              </a:tr>
              <a:tr h="434340">
                <a:tc>
                  <a:txBody>
                    <a:bodyPr/>
                    <a:lstStyle/>
                    <a:p>
                      <a:pPr algn="ctr"/>
                      <a:r>
                        <a:rPr lang="en-US" sz="1200" dirty="0"/>
                        <a:t>5</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Advanced Visualization</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4</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Group Based Assignment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3</a:t>
                      </a:r>
                      <a:r>
                        <a:rPr lang="en-US" sz="1200" baseline="30000" dirty="0">
                          <a:solidFill>
                            <a:srgbClr val="FF0000"/>
                          </a:solidFill>
                        </a:rPr>
                        <a:t>rd</a:t>
                      </a:r>
                      <a:r>
                        <a:rPr lang="en-US" sz="1200" dirty="0">
                          <a:solidFill>
                            <a:srgbClr val="FF0000"/>
                          </a:solidFill>
                        </a:rPr>
                        <a:t> Mar </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0000"/>
                          </a:solidFill>
                        </a:rPr>
                        <a:t>(by 2355 </a:t>
                      </a:r>
                      <a:r>
                        <a:rPr lang="en-US" sz="1200" dirty="0" err="1">
                          <a:solidFill>
                            <a:srgbClr val="FF0000"/>
                          </a:solidFill>
                        </a:rPr>
                        <a:t>hrs</a:t>
                      </a:r>
                      <a:r>
                        <a:rPr lang="en-US" sz="1200" dirty="0">
                          <a:solidFill>
                            <a:srgbClr val="FF0000"/>
                          </a:solidFill>
                        </a:rPr>
                        <a:t>)</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7283718"/>
                  </a:ext>
                </a:extLst>
              </a:tr>
              <a:tr h="434340">
                <a:tc>
                  <a:txBody>
                    <a:bodyPr/>
                    <a:lstStyle/>
                    <a:p>
                      <a:pPr algn="ctr"/>
                      <a:r>
                        <a:rPr lang="en-US" sz="1200" dirty="0"/>
                        <a:t>6</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Business Performance Dashboard</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11</a:t>
                      </a:r>
                      <a:r>
                        <a:rPr lang="en-US" sz="1200" baseline="30000" dirty="0"/>
                        <a:t>th</a:t>
                      </a:r>
                      <a:r>
                        <a:rPr lang="en-US" sz="1200" dirty="0"/>
                        <a:t> Mar</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t>End of Course Assessment</a:t>
                      </a:r>
                      <a:endParaRPr lang="en-SG" sz="1200" dirty="0"/>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rgbClr val="FF0000"/>
                          </a:solidFill>
                        </a:rPr>
                        <a:t>18</a:t>
                      </a:r>
                      <a:r>
                        <a:rPr lang="en-US" sz="1200" baseline="30000" dirty="0">
                          <a:solidFill>
                            <a:srgbClr val="FF0000"/>
                          </a:solidFill>
                        </a:rPr>
                        <a:t>th</a:t>
                      </a:r>
                      <a:r>
                        <a:rPr lang="en-US" sz="1200" dirty="0">
                          <a:solidFill>
                            <a:srgbClr val="FF0000"/>
                          </a:solidFill>
                        </a:rPr>
                        <a:t> Mar </a:t>
                      </a:r>
                    </a:p>
                    <a:p>
                      <a:pPr algn="ctr"/>
                      <a:r>
                        <a:rPr lang="en-US" sz="1200" dirty="0">
                          <a:solidFill>
                            <a:srgbClr val="FF0000"/>
                          </a:solidFill>
                        </a:rPr>
                        <a:t>(by noon)</a:t>
                      </a:r>
                      <a:endParaRPr lang="en-SG" sz="1200" dirty="0">
                        <a:solidFill>
                          <a:srgbClr val="FF0000"/>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4135394514"/>
                  </a:ext>
                </a:extLst>
              </a:tr>
            </a:tbl>
          </a:graphicData>
        </a:graphic>
      </p:graphicFrame>
      <p:sp>
        <p:nvSpPr>
          <p:cNvPr id="8" name="Text Placeholder 2">
            <a:extLst>
              <a:ext uri="{FF2B5EF4-FFF2-40B4-BE49-F238E27FC236}">
                <a16:creationId xmlns:a16="http://schemas.microsoft.com/office/drawing/2014/main" id="{87DAF040-577B-48B8-B242-5C47D3131BA4}"/>
              </a:ext>
            </a:extLst>
          </p:cNvPr>
          <p:cNvSpPr txBox="1">
            <a:spLocks/>
          </p:cNvSpPr>
          <p:nvPr/>
        </p:nvSpPr>
        <p:spPr bwMode="auto">
          <a:xfrm>
            <a:off x="1240687" y="4569972"/>
            <a:ext cx="5657850" cy="228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panose="020B0604020202020204" pitchFamily="34" charset="0"/>
              <a:buNone/>
              <a:defRPr sz="1600" b="1" kern="1200" baseline="0">
                <a:solidFill>
                  <a:srgbClr val="890018"/>
                </a:solidFill>
                <a:latin typeface="Lucida sans"/>
                <a:ea typeface="ヒラギノ角ゴ Pro W3" charset="-128"/>
                <a:cs typeface="Lucida sans"/>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charset="-128"/>
                <a:cs typeface="ヒラギノ角ゴ Pro W3"/>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charset="-128"/>
                <a:cs typeface="ヒラギノ角ゴ Pro W3"/>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charset="-128"/>
                <a:cs typeface="ヒラギノ角ゴ Pro W3"/>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57175" marR="0" lvl="0" indent="-257175" algn="l" defTabSz="342900" rtl="0" eaLnBrk="0" fontAlgn="base" latinLnBrk="0" hangingPunct="0">
              <a:lnSpc>
                <a:spcPct val="100000"/>
              </a:lnSpc>
              <a:spcBef>
                <a:spcPct val="20000"/>
              </a:spcBef>
              <a:spcAft>
                <a:spcPct val="0"/>
              </a:spcAft>
              <a:buClrTx/>
              <a:buSzTx/>
              <a:buFont typeface="Arial" panose="020B0604020202020204" pitchFamily="34" charset="0"/>
              <a:buNone/>
              <a:tabLst/>
              <a:defRPr/>
            </a:pP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*All quizzes have a </a:t>
            </a:r>
            <a:r>
              <a:rPr kumimoji="0" lang="en-US" sz="1500" b="1" i="0" u="sng" strike="noStrike" kern="1200" cap="none" spc="0" normalizeH="0" baseline="0" noProof="0" dirty="0">
                <a:ln>
                  <a:noFill/>
                </a:ln>
                <a:solidFill>
                  <a:prstClr val="white"/>
                </a:solidFill>
                <a:effectLst/>
                <a:uLnTx/>
                <a:uFillTx/>
                <a:latin typeface="Lucida sans"/>
                <a:ea typeface="ヒラギノ角ゴ Pro W3" charset="-128"/>
              </a:rPr>
              <a:t>12-NOON</a:t>
            </a:r>
            <a:r>
              <a:rPr kumimoji="0" lang="en-US" sz="1200" b="1" i="0" u="none" strike="noStrike" kern="1200" cap="none" spc="0" normalizeH="0" baseline="0" noProof="0" dirty="0">
                <a:ln>
                  <a:noFill/>
                </a:ln>
                <a:solidFill>
                  <a:prstClr val="white"/>
                </a:solidFill>
                <a:effectLst/>
                <a:uLnTx/>
                <a:uFillTx/>
                <a:latin typeface="Lucida sans"/>
                <a:ea typeface="ヒラギノ角ゴ Pro W3" charset="-128"/>
              </a:rPr>
              <a:t> deadline. No extensions!</a:t>
            </a:r>
            <a:endParaRPr kumimoji="0" lang="en-SG" sz="1200" b="1" i="0" u="none" strike="noStrike" kern="1200" cap="none" spc="0" normalizeH="0" baseline="0" noProof="0" dirty="0">
              <a:ln>
                <a:noFill/>
              </a:ln>
              <a:solidFill>
                <a:prstClr val="white"/>
              </a:solidFill>
              <a:effectLst/>
              <a:uLnTx/>
              <a:uFillTx/>
              <a:latin typeface="Lucida sans"/>
              <a:ea typeface="ヒラギノ角ゴ Pro W3" charset="-128"/>
            </a:endParaRPr>
          </a:p>
        </p:txBody>
      </p:sp>
    </p:spTree>
    <p:custDataLst>
      <p:tags r:id="rId1"/>
    </p:custDataLst>
    <p:extLst>
      <p:ext uri="{BB962C8B-B14F-4D97-AF65-F5344CB8AC3E}">
        <p14:creationId xmlns:p14="http://schemas.microsoft.com/office/powerpoint/2010/main" val="1726892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pic>
        <p:nvPicPr>
          <p:cNvPr id="6" name="Content Placeholder 5"/>
          <p:cNvPicPr>
            <a:picLocks noGrp="1" noChangeAspect="1"/>
          </p:cNvPicPr>
          <p:nvPr>
            <p:ph idx="1"/>
          </p:nvPr>
        </p:nvPicPr>
        <p:blipFill>
          <a:blip r:embed="rId2"/>
          <a:stretch>
            <a:fillRect/>
          </a:stretch>
        </p:blipFill>
        <p:spPr>
          <a:xfrm>
            <a:off x="2412846" y="2006955"/>
            <a:ext cx="3530753" cy="2269349"/>
          </a:xfrm>
          <a:prstGeom prst="rect">
            <a:avLst/>
          </a:prstGeom>
        </p:spPr>
      </p:pic>
      <p:sp>
        <p:nvSpPr>
          <p:cNvPr id="5" name="TextBox 4">
            <a:extLst>
              <a:ext uri="{FF2B5EF4-FFF2-40B4-BE49-F238E27FC236}">
                <a16:creationId xmlns:a16="http://schemas.microsoft.com/office/drawing/2014/main" id="{684591FC-CF1F-4581-9CE0-8CCA59FF34A5}"/>
              </a:ext>
            </a:extLst>
          </p:cNvPr>
          <p:cNvSpPr txBox="1"/>
          <p:nvPr/>
        </p:nvSpPr>
        <p:spPr>
          <a:xfrm>
            <a:off x="6315153" y="1833395"/>
            <a:ext cx="2508708"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err="1"/>
              <a:t>Colourimetry</a:t>
            </a:r>
            <a:r>
              <a:rPr lang="en-US" sz="1100" dirty="0"/>
              <a:t> – intensity (objective) as opposed to the brightness (subjective)</a:t>
            </a:r>
          </a:p>
          <a:p>
            <a:pPr marL="0" indent="0" algn="ctr">
              <a:buNone/>
            </a:pPr>
            <a:endParaRPr lang="en-US" sz="1100" dirty="0"/>
          </a:p>
          <a:p>
            <a:pPr marL="0" indent="0" algn="ctr">
              <a:buNone/>
            </a:pPr>
            <a:r>
              <a:rPr lang="en-US" sz="1100" dirty="0"/>
              <a:t>Intensity: </a:t>
            </a:r>
            <a:r>
              <a:rPr lang="en-US" dirty="0"/>
              <a:t> amount of light (lumens) falling on a surface (over any given square foot or square meter). Therefore, light intensity is measured in terms of lumens per square foot (</a:t>
            </a:r>
            <a:r>
              <a:rPr lang="en-US" dirty="0" err="1"/>
              <a:t>footcandles</a:t>
            </a:r>
            <a:r>
              <a:rPr lang="en-US" dirty="0"/>
              <a:t>) or lumens per square meter (lux)</a:t>
            </a:r>
            <a:endParaRPr lang="en-SG" sz="1100" dirty="0"/>
          </a:p>
        </p:txBody>
      </p:sp>
      <p:sp>
        <p:nvSpPr>
          <p:cNvPr id="7" name="TextBox 6">
            <a:extLst>
              <a:ext uri="{FF2B5EF4-FFF2-40B4-BE49-F238E27FC236}">
                <a16:creationId xmlns:a16="http://schemas.microsoft.com/office/drawing/2014/main" id="{874254D0-A87B-47E1-B0D5-0E9069D6B9E8}"/>
              </a:ext>
            </a:extLst>
          </p:cNvPr>
          <p:cNvSpPr txBox="1"/>
          <p:nvPr/>
        </p:nvSpPr>
        <p:spPr>
          <a:xfrm>
            <a:off x="59133" y="2125145"/>
            <a:ext cx="1906827" cy="2032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Theoretically, you can match the overlapped RGB with test colours.</a:t>
            </a:r>
          </a:p>
          <a:p>
            <a:pPr marL="0" indent="0" algn="ctr">
              <a:buNone/>
            </a:pPr>
            <a:endParaRPr lang="en-US" sz="1100" dirty="0"/>
          </a:p>
          <a:p>
            <a:pPr marL="0" indent="0" algn="ctr">
              <a:buNone/>
            </a:pPr>
            <a:r>
              <a:rPr lang="en-US" sz="1100" dirty="0"/>
              <a:t>Practically, not easy because difficult to standardized the primary lamps and keep in calibrated</a:t>
            </a:r>
            <a:endParaRPr lang="en-SG" sz="1100" dirty="0"/>
          </a:p>
        </p:txBody>
      </p:sp>
    </p:spTree>
    <p:extLst>
      <p:ext uri="{BB962C8B-B14F-4D97-AF65-F5344CB8AC3E}">
        <p14:creationId xmlns:p14="http://schemas.microsoft.com/office/powerpoint/2010/main" val="241501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uses a set of abstract primaries called </a:t>
            </a:r>
            <a:r>
              <a:rPr lang="en-GB" sz="1800" i="1" dirty="0">
                <a:solidFill>
                  <a:srgbClr val="01385B"/>
                </a:solidFill>
                <a:latin typeface="Roboto" panose="02000000000000000000" pitchFamily="2" charset="0"/>
                <a:ea typeface="Roboto" panose="02000000000000000000" pitchFamily="2" charset="0"/>
              </a:rPr>
              <a:t>tristimulus values </a:t>
            </a:r>
            <a:r>
              <a:rPr lang="en-GB" sz="1800" dirty="0">
                <a:latin typeface="Roboto Light" panose="02000000000000000000" pitchFamily="2" charset="0"/>
                <a:ea typeface="Roboto Light" panose="02000000000000000000" pitchFamily="2" charset="0"/>
              </a:rPr>
              <a:t>that are labelled </a:t>
            </a:r>
            <a:r>
              <a:rPr lang="en-GB" sz="1800" i="1" dirty="0">
                <a:solidFill>
                  <a:srgbClr val="01385B"/>
                </a:solidFill>
                <a:latin typeface="Roboto" panose="02000000000000000000" pitchFamily="2" charset="0"/>
                <a:ea typeface="Roboto" panose="02000000000000000000" pitchFamily="2" charset="0"/>
              </a:rPr>
              <a:t>XYZ</a:t>
            </a:r>
            <a:r>
              <a:rPr lang="en-GB" sz="1800" dirty="0">
                <a:latin typeface="Roboto Light" panose="02000000000000000000" pitchFamily="2" charset="0"/>
                <a:ea typeface="Roboto Light" panose="02000000000000000000" pitchFamily="2" charset="0"/>
              </a:rPr>
              <a:t>. These values are chosen for their mathematical properties, and not because they match any set of actual lights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CIE colour system is by far the most widely adopted colour system to measure coloured lights. We should always use the CIE colour system when precise colour specification is required</a:t>
            </a:r>
          </a:p>
        </p:txBody>
      </p:sp>
    </p:spTree>
    <p:extLst>
      <p:ext uri="{BB962C8B-B14F-4D97-AF65-F5344CB8AC3E}">
        <p14:creationId xmlns:p14="http://schemas.microsoft.com/office/powerpoint/2010/main" val="108119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CIE colour system</a:t>
            </a:r>
          </a:p>
        </p:txBody>
      </p:sp>
      <p:pic>
        <p:nvPicPr>
          <p:cNvPr id="1026" name="Picture 2" descr="https://i1.wp.com/dot-color.com/wp-content/uploads/2012/08/anatomy-of-a-cie-diagram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3535" y="577969"/>
            <a:ext cx="3788626" cy="4049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251861" y="4748609"/>
            <a:ext cx="4572000" cy="400110"/>
          </a:xfrm>
          <a:prstGeom prst="rect">
            <a:avLst/>
          </a:prstGeom>
        </p:spPr>
        <p:txBody>
          <a:bodyPr>
            <a:spAutoFit/>
          </a:bodyPr>
          <a:lstStyle/>
          <a:p>
            <a:r>
              <a:rPr lang="en-SG" altLang="zh-CN" sz="1000" dirty="0">
                <a:latin typeface="Calibri" panose="020F0502020204030204" pitchFamily="34" charset="0"/>
                <a:cs typeface="Calibri" panose="020F0502020204030204" pitchFamily="34" charset="0"/>
              </a:rPr>
              <a:t>Source</a:t>
            </a:r>
            <a:r>
              <a:rPr lang="en-US" altLang="zh-CN" sz="1000" dirty="0">
                <a:latin typeface="Calibri" panose="020F0502020204030204" pitchFamily="34" charset="0"/>
                <a:cs typeface="Calibri" panose="020F0502020204030204" pitchFamily="34" charset="0"/>
              </a:rPr>
              <a:t>: </a:t>
            </a:r>
            <a:r>
              <a:rPr lang="en-SG" sz="1000" dirty="0">
                <a:latin typeface="Calibri" panose="020F0502020204030204" pitchFamily="34" charset="0"/>
                <a:cs typeface="Calibri" panose="020F0502020204030204" pitchFamily="34" charset="0"/>
                <a:hlinkClick r:id="rId3"/>
              </a:rPr>
              <a:t>https://dot-color.com/tag/chromaticity-diagram/</a:t>
            </a:r>
            <a:endParaRPr lang="en-SG" sz="1000" dirty="0">
              <a:latin typeface="Calibri" panose="020F0502020204030204" pitchFamily="34" charset="0"/>
              <a:cs typeface="Calibri" panose="020F0502020204030204" pitchFamily="34" charset="0"/>
            </a:endParaRPr>
          </a:p>
          <a:p>
            <a:endParaRPr lang="en-SG"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34359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HSV colour system uses colour </a:t>
            </a:r>
            <a:r>
              <a:rPr lang="en-GB" sz="1800" i="1" dirty="0">
                <a:solidFill>
                  <a:srgbClr val="01385B"/>
                </a:solidFill>
                <a:latin typeface="Roboto" panose="02000000000000000000" pitchFamily="2" charset="0"/>
                <a:ea typeface="Roboto" panose="02000000000000000000" pitchFamily="2" charset="0"/>
              </a:rPr>
              <a:t>hue</a:t>
            </a:r>
            <a:r>
              <a:rPr lang="en-GB" sz="1800" dirty="0">
                <a:latin typeface="Roboto Light" panose="02000000000000000000" pitchFamily="2" charset="0"/>
                <a:ea typeface="Roboto Light" panose="02000000000000000000" pitchFamily="2" charset="0"/>
              </a:rPr>
              <a:t>, colour </a:t>
            </a:r>
            <a:r>
              <a:rPr lang="en-GB" sz="1800" i="1" dirty="0">
                <a:solidFill>
                  <a:srgbClr val="01385B"/>
                </a:solidFill>
                <a:latin typeface="Roboto" panose="02000000000000000000" pitchFamily="2" charset="0"/>
                <a:ea typeface="Roboto" panose="02000000000000000000" pitchFamily="2" charset="0"/>
              </a:rPr>
              <a:t>saturation</a:t>
            </a:r>
            <a:r>
              <a:rPr lang="en-GB" sz="1800" dirty="0">
                <a:latin typeface="Roboto Light" panose="02000000000000000000" pitchFamily="2" charset="0"/>
                <a:ea typeface="Roboto Light" panose="02000000000000000000" pitchFamily="2" charset="0"/>
              </a:rPr>
              <a:t>, and black-white </a:t>
            </a:r>
            <a:r>
              <a:rPr lang="en-GB" sz="1800" i="1" dirty="0">
                <a:solidFill>
                  <a:srgbClr val="01385B"/>
                </a:solidFill>
                <a:latin typeface="Roboto" panose="02000000000000000000" pitchFamily="2" charset="0"/>
                <a:ea typeface="Roboto" panose="02000000000000000000" pitchFamily="2" charset="0"/>
              </a:rPr>
              <a:t>brightness</a:t>
            </a:r>
            <a:r>
              <a:rPr lang="en-GB" sz="1800" dirty="0">
                <a:latin typeface="Roboto Light" panose="02000000000000000000" pitchFamily="2" charset="0"/>
                <a:ea typeface="Roboto Light" panose="02000000000000000000" pitchFamily="2" charset="0"/>
              </a:rPr>
              <a:t> (i.e., </a:t>
            </a:r>
            <a:r>
              <a:rPr lang="en-GB" sz="1800" i="1" dirty="0">
                <a:solidFill>
                  <a:srgbClr val="01385B"/>
                </a:solidFill>
                <a:latin typeface="Roboto" panose="02000000000000000000" pitchFamily="2" charset="0"/>
                <a:ea typeface="Roboto" panose="02000000000000000000" pitchFamily="2" charset="0"/>
              </a:rPr>
              <a:t>value</a:t>
            </a:r>
            <a:r>
              <a:rPr lang="en-GB" sz="1800" dirty="0">
                <a:latin typeface="Roboto Light" panose="02000000000000000000" pitchFamily="2" charset="0"/>
                <a:ea typeface="Roboto Light" panose="02000000000000000000" pitchFamily="2" charset="0"/>
              </a:rPr>
              <a:t>) to specify the surface colours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HSV colour system, hue refers to which part of the rainbow colour map a colour belongs to, such as red or green. Saturation refers to how rich a colour hue is, for example, neon colours are very saturated, while pastel colours are less saturated. Value denotes how bright a colour is, or in other words, how close a colour is to pure white or pure black</a:t>
            </a:r>
          </a:p>
          <a:p>
            <a:pPr marL="177800" indent="-177800">
              <a:spcBef>
                <a:spcPts val="0"/>
              </a:spcBef>
              <a:spcAft>
                <a:spcPts val="1200"/>
              </a:spcAft>
              <a:buClr>
                <a:srgbClr val="CE0000"/>
              </a:buClr>
              <a:buFont typeface="System Font Regular"/>
              <a:buChar char="‣"/>
            </a:pPr>
            <a:r>
              <a:rPr lang="en-US" sz="1800" dirty="0">
                <a:latin typeface="Roboto Light" panose="02000000000000000000" pitchFamily="2" charset="0"/>
                <a:ea typeface="Roboto Light" panose="02000000000000000000" pitchFamily="2" charset="0"/>
              </a:rPr>
              <a:t>This colour system is often used by artists</a:t>
            </a:r>
            <a:endParaRPr lang="en-GB" sz="1800" dirty="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407650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HSV colour system</a:t>
            </a:r>
          </a:p>
        </p:txBody>
      </p:sp>
      <p:pic>
        <p:nvPicPr>
          <p:cNvPr id="6" name="Content Placeholder 5"/>
          <p:cNvPicPr>
            <a:picLocks noGrp="1" noChangeAspect="1"/>
          </p:cNvPicPr>
          <p:nvPr>
            <p:ph idx="1"/>
          </p:nvPr>
        </p:nvPicPr>
        <p:blipFill>
          <a:blip r:embed="rId3"/>
          <a:stretch>
            <a:fillRect/>
          </a:stretch>
        </p:blipFill>
        <p:spPr>
          <a:xfrm>
            <a:off x="2432161" y="1776076"/>
            <a:ext cx="3511243" cy="2958484"/>
          </a:xfrm>
          <a:prstGeom prst="rect">
            <a:avLst/>
          </a:prstGeom>
        </p:spPr>
      </p:pic>
      <p:sp>
        <p:nvSpPr>
          <p:cNvPr id="5" name="TextBox 4">
            <a:extLst>
              <a:ext uri="{FF2B5EF4-FFF2-40B4-BE49-F238E27FC236}">
                <a16:creationId xmlns:a16="http://schemas.microsoft.com/office/drawing/2014/main" id="{5B366964-C4FC-441A-A4BB-E3D689408B9A}"/>
              </a:ext>
            </a:extLst>
          </p:cNvPr>
          <p:cNvSpPr txBox="1"/>
          <p:nvPr/>
        </p:nvSpPr>
        <p:spPr>
          <a:xfrm>
            <a:off x="5943404" y="1892904"/>
            <a:ext cx="2918557" cy="2420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buFont typeface="+mj-lt"/>
              <a:buAutoNum type="arabicPeriod"/>
            </a:pPr>
            <a:r>
              <a:rPr lang="en-US" sz="1100" dirty="0">
                <a:solidFill>
                  <a:srgbClr val="FF0000"/>
                </a:solidFill>
              </a:rPr>
              <a:t>What combination should I use to get  greenish blue? </a:t>
            </a:r>
          </a:p>
          <a:p>
            <a:pPr>
              <a:buFont typeface="+mj-lt"/>
              <a:buAutoNum type="arabicPeriod"/>
            </a:pPr>
            <a:r>
              <a:rPr lang="en-US" sz="1100" dirty="0">
                <a:solidFill>
                  <a:srgbClr val="FF0000"/>
                </a:solidFill>
              </a:rPr>
              <a:t>How should I make it appear "lighter" or "whiter"? </a:t>
            </a:r>
          </a:p>
          <a:p>
            <a:pPr>
              <a:buFont typeface="+mj-lt"/>
              <a:buAutoNum type="arabicPeriod"/>
            </a:pPr>
            <a:r>
              <a:rPr lang="en-US" sz="1100" dirty="0">
                <a:solidFill>
                  <a:srgbClr val="FF0000"/>
                </a:solidFill>
              </a:rPr>
              <a:t>How much Red should I add to make it appear "natural"?</a:t>
            </a:r>
          </a:p>
          <a:p>
            <a:pPr marL="0" indent="0">
              <a:buNone/>
            </a:pPr>
            <a:endParaRPr lang="en-US" sz="1100" dirty="0">
              <a:solidFill>
                <a:schemeClr val="tx1"/>
              </a:solidFill>
              <a:sym typeface="Wingdings" panose="05000000000000000000" pitchFamily="2" charset="2"/>
            </a:endParaRPr>
          </a:p>
          <a:p>
            <a:r>
              <a:rPr lang="en-US" sz="1100" dirty="0">
                <a:solidFill>
                  <a:schemeClr val="tx1"/>
                </a:solidFill>
              </a:rPr>
              <a:t>HSV space transforms the RGB space into a more intuitive representation.</a:t>
            </a:r>
          </a:p>
          <a:p>
            <a:endParaRPr lang="en-US" sz="1100" dirty="0"/>
          </a:p>
          <a:p>
            <a:r>
              <a:rPr lang="en-US" sz="1100" dirty="0">
                <a:solidFill>
                  <a:schemeClr val="tx1"/>
                </a:solidFill>
              </a:rPr>
              <a:t>For certain applications, we require a better representative model of color and hence, we have the HSV space.</a:t>
            </a:r>
            <a:endParaRPr lang="en-SG" dirty="0"/>
          </a:p>
        </p:txBody>
      </p:sp>
      <p:sp>
        <p:nvSpPr>
          <p:cNvPr id="7" name="TextBox 6">
            <a:extLst>
              <a:ext uri="{FF2B5EF4-FFF2-40B4-BE49-F238E27FC236}">
                <a16:creationId xmlns:a16="http://schemas.microsoft.com/office/drawing/2014/main" id="{8E1E52D4-773A-44BF-808D-E49A1560218C}"/>
              </a:ext>
            </a:extLst>
          </p:cNvPr>
          <p:cNvSpPr txBox="1"/>
          <p:nvPr/>
        </p:nvSpPr>
        <p:spPr>
          <a:xfrm>
            <a:off x="165100" y="1892904"/>
            <a:ext cx="2166521" cy="254955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Hue</a:t>
            </a:r>
            <a:r>
              <a:rPr lang="en-US" sz="1100" dirty="0">
                <a:solidFill>
                  <a:schemeClr val="tx1"/>
                </a:solidFill>
              </a:rPr>
              <a:t> – which part of rainbow colour map a colour belongs to i.e., reg to green</a:t>
            </a:r>
          </a:p>
          <a:p>
            <a:endParaRPr lang="en-US" sz="1100" dirty="0">
              <a:solidFill>
                <a:schemeClr val="tx1"/>
              </a:solidFill>
            </a:endParaRPr>
          </a:p>
          <a:p>
            <a:r>
              <a:rPr lang="en-US" dirty="0"/>
              <a:t>Saturation</a:t>
            </a:r>
            <a:r>
              <a:rPr lang="en-US" sz="1100" dirty="0">
                <a:solidFill>
                  <a:schemeClr val="tx1"/>
                </a:solidFill>
              </a:rPr>
              <a:t> – how rich a  colour hue is e.g., neon colours are saturated, while pastel colours are less</a:t>
            </a:r>
          </a:p>
          <a:p>
            <a:endParaRPr lang="en-US" sz="1100" dirty="0">
              <a:solidFill>
                <a:schemeClr val="tx1"/>
              </a:solidFill>
            </a:endParaRPr>
          </a:p>
          <a:p>
            <a:r>
              <a:rPr lang="en-US" dirty="0"/>
              <a:t>Value</a:t>
            </a:r>
            <a:r>
              <a:rPr lang="en-US" sz="1100" dirty="0">
                <a:solidFill>
                  <a:schemeClr val="tx1"/>
                </a:solidFill>
              </a:rPr>
              <a:t> denotes colour brightness, or how close it is to black or white</a:t>
            </a:r>
            <a:endParaRPr lang="en-SG" dirty="0"/>
          </a:p>
        </p:txBody>
      </p:sp>
    </p:spTree>
    <p:extLst>
      <p:ext uri="{BB962C8B-B14F-4D97-AF65-F5344CB8AC3E}">
        <p14:creationId xmlns:p14="http://schemas.microsoft.com/office/powerpoint/2010/main" val="197621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Tree>
    <p:extLst>
      <p:ext uri="{BB962C8B-B14F-4D97-AF65-F5344CB8AC3E}">
        <p14:creationId xmlns:p14="http://schemas.microsoft.com/office/powerpoint/2010/main" val="32150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a:t>
            </a:r>
            <a:r>
              <a:rPr lang="en-US" altLang="zh-CN" sz="3200" dirty="0">
                <a:latin typeface="Roboto Medium" panose="02000000000000000000" pitchFamily="2" charset="0"/>
                <a:ea typeface="Roboto Medium" panose="02000000000000000000" pitchFamily="2" charset="0"/>
              </a:rPr>
              <a:t>lass Discussion 1</a:t>
            </a:r>
            <a:endParaRPr lang="en-GB" sz="3200" dirty="0">
              <a:latin typeface="Roboto Medium" panose="02000000000000000000" pitchFamily="2" charset="0"/>
              <a:ea typeface="Roboto Medium"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US" sz="1800" i="1" dirty="0">
                <a:latin typeface="Roboto Medium" panose="02000000000000000000" pitchFamily="2" charset="0"/>
                <a:ea typeface="Roboto Medium" panose="02000000000000000000" pitchFamily="2" charset="0"/>
              </a:rPr>
              <a:t>Can you identify the components of visual cues on the dashboard ?</a:t>
            </a:r>
          </a:p>
        </p:txBody>
      </p:sp>
      <p:pic>
        <p:nvPicPr>
          <p:cNvPr id="6" name="Content Placeholder 5"/>
          <p:cNvPicPr>
            <a:picLocks noGrp="1" noChangeAspect="1"/>
          </p:cNvPicPr>
          <p:nvPr>
            <p:ph idx="1"/>
          </p:nvPr>
        </p:nvPicPr>
        <p:blipFill>
          <a:blip r:embed="rId3"/>
          <a:stretch>
            <a:fillRect/>
          </a:stretch>
        </p:blipFill>
        <p:spPr>
          <a:xfrm>
            <a:off x="1379604" y="1740807"/>
            <a:ext cx="6463916" cy="3085194"/>
          </a:xfrm>
          <a:prstGeom prst="rect">
            <a:avLst/>
          </a:prstGeom>
        </p:spPr>
      </p:pic>
      <p:sp>
        <p:nvSpPr>
          <p:cNvPr id="7" name="TextBox 6"/>
          <p:cNvSpPr txBox="1"/>
          <p:nvPr/>
        </p:nvSpPr>
        <p:spPr>
          <a:xfrm>
            <a:off x="1314610" y="4814311"/>
            <a:ext cx="4405470" cy="338554"/>
          </a:xfrm>
          <a:prstGeom prst="rect">
            <a:avLst/>
          </a:prstGeom>
          <a:noFill/>
        </p:spPr>
        <p:txBody>
          <a:bodyPr wrap="square" rtlCol="0">
            <a:spAutoFit/>
          </a:bodyPr>
          <a:lstStyle/>
          <a:p>
            <a:r>
              <a:rPr lang="en-SG" sz="800" i="1" dirty="0">
                <a:solidFill>
                  <a:prstClr val="black"/>
                </a:solidFill>
                <a:latin typeface="Calibri"/>
              </a:rPr>
              <a:t>Source: </a:t>
            </a:r>
            <a:r>
              <a:rPr lang="en-SG" sz="800" i="1" dirty="0">
                <a:solidFill>
                  <a:prstClr val="black"/>
                </a:solidFill>
                <a:latin typeface="Calibri"/>
                <a:hlinkClick r:id="rId4"/>
              </a:rPr>
              <a:t>https://dapresy.com/wp-content/uploads/2016/07/Image-4.png</a:t>
            </a:r>
            <a:r>
              <a:rPr lang="en-SG" sz="800" i="1" dirty="0">
                <a:solidFill>
                  <a:prstClr val="black"/>
                </a:solidFill>
                <a:latin typeface="Calibri"/>
              </a:rPr>
              <a:t>; </a:t>
            </a:r>
          </a:p>
          <a:p>
            <a:r>
              <a:rPr lang="en-SG" sz="800" i="1" dirty="0">
                <a:solidFill>
                  <a:prstClr val="black"/>
                </a:solidFill>
                <a:latin typeface="Calibri"/>
                <a:hlinkClick r:id="rId5"/>
              </a:rPr>
              <a:t>http://www.sas-sr.com/intro_sas/mercredi/major.PNG</a:t>
            </a:r>
            <a:r>
              <a:rPr lang="en-SG" sz="800" i="1" dirty="0">
                <a:solidFill>
                  <a:prstClr val="black"/>
                </a:solidFill>
                <a:latin typeface="Calibri"/>
              </a:rPr>
              <a:t> </a:t>
            </a:r>
          </a:p>
        </p:txBody>
      </p:sp>
      <p:sp>
        <p:nvSpPr>
          <p:cNvPr id="8" name="TextBox 7"/>
          <p:cNvSpPr txBox="1"/>
          <p:nvPr/>
        </p:nvSpPr>
        <p:spPr>
          <a:xfrm>
            <a:off x="7249284" y="1844174"/>
            <a:ext cx="1143000" cy="276999"/>
          </a:xfrm>
          <a:prstGeom prst="rect">
            <a:avLst/>
          </a:prstGeom>
          <a:noFill/>
        </p:spPr>
        <p:txBody>
          <a:bodyPr wrap="square" rtlCol="0">
            <a:spAutoFit/>
          </a:bodyPr>
          <a:lstStyle/>
          <a:p>
            <a:r>
              <a:rPr lang="en-SG" sz="1200" dirty="0">
                <a:solidFill>
                  <a:prstClr val="black"/>
                </a:solidFill>
                <a:latin typeface="Calibri"/>
              </a:rPr>
              <a:t>Shape</a:t>
            </a:r>
          </a:p>
        </p:txBody>
      </p:sp>
      <p:sp>
        <p:nvSpPr>
          <p:cNvPr id="9" name="TextBox 8"/>
          <p:cNvSpPr txBox="1"/>
          <p:nvPr/>
        </p:nvSpPr>
        <p:spPr>
          <a:xfrm>
            <a:off x="2695589" y="2240414"/>
            <a:ext cx="1143000" cy="276999"/>
          </a:xfrm>
          <a:prstGeom prst="rect">
            <a:avLst/>
          </a:prstGeom>
          <a:noFill/>
        </p:spPr>
        <p:txBody>
          <a:bodyPr wrap="square" rtlCol="0">
            <a:spAutoFit/>
          </a:bodyPr>
          <a:lstStyle/>
          <a:p>
            <a:r>
              <a:rPr lang="en-SG" sz="1200" dirty="0">
                <a:solidFill>
                  <a:prstClr val="black"/>
                </a:solidFill>
                <a:latin typeface="Calibri"/>
              </a:rPr>
              <a:t>Angles</a:t>
            </a:r>
          </a:p>
        </p:txBody>
      </p:sp>
      <p:sp>
        <p:nvSpPr>
          <p:cNvPr id="10" name="TextBox 9"/>
          <p:cNvSpPr txBox="1"/>
          <p:nvPr/>
        </p:nvSpPr>
        <p:spPr>
          <a:xfrm>
            <a:off x="4750246" y="3932788"/>
            <a:ext cx="1143000" cy="276999"/>
          </a:xfrm>
          <a:prstGeom prst="rect">
            <a:avLst/>
          </a:prstGeom>
          <a:noFill/>
        </p:spPr>
        <p:txBody>
          <a:bodyPr wrap="square" rtlCol="0">
            <a:spAutoFit/>
          </a:bodyPr>
          <a:lstStyle/>
          <a:p>
            <a:r>
              <a:rPr lang="en-SG" sz="1200" dirty="0">
                <a:solidFill>
                  <a:prstClr val="black"/>
                </a:solidFill>
                <a:latin typeface="Calibri"/>
              </a:rPr>
              <a:t>Direction</a:t>
            </a:r>
          </a:p>
        </p:txBody>
      </p:sp>
      <p:sp>
        <p:nvSpPr>
          <p:cNvPr id="11" name="TextBox 10"/>
          <p:cNvSpPr txBox="1"/>
          <p:nvPr/>
        </p:nvSpPr>
        <p:spPr>
          <a:xfrm>
            <a:off x="1003825" y="2363673"/>
            <a:ext cx="1143000" cy="276999"/>
          </a:xfrm>
          <a:prstGeom prst="rect">
            <a:avLst/>
          </a:prstGeom>
          <a:noFill/>
        </p:spPr>
        <p:txBody>
          <a:bodyPr wrap="square" rtlCol="0">
            <a:spAutoFit/>
          </a:bodyPr>
          <a:lstStyle/>
          <a:p>
            <a:r>
              <a:rPr lang="en-SG" sz="1200" dirty="0">
                <a:solidFill>
                  <a:prstClr val="black"/>
                </a:solidFill>
                <a:latin typeface="Calibri"/>
              </a:rPr>
              <a:t>Length</a:t>
            </a:r>
          </a:p>
        </p:txBody>
      </p:sp>
      <p:sp>
        <p:nvSpPr>
          <p:cNvPr id="12" name="TextBox 11"/>
          <p:cNvSpPr txBox="1"/>
          <p:nvPr/>
        </p:nvSpPr>
        <p:spPr>
          <a:xfrm>
            <a:off x="7580427" y="3006405"/>
            <a:ext cx="1143000" cy="276999"/>
          </a:xfrm>
          <a:prstGeom prst="rect">
            <a:avLst/>
          </a:prstGeom>
          <a:noFill/>
        </p:spPr>
        <p:txBody>
          <a:bodyPr wrap="square" rtlCol="0">
            <a:spAutoFit/>
          </a:bodyPr>
          <a:lstStyle/>
          <a:p>
            <a:r>
              <a:rPr lang="en-SG" sz="1200" dirty="0">
                <a:solidFill>
                  <a:prstClr val="black"/>
                </a:solidFill>
                <a:latin typeface="Calibri"/>
              </a:rPr>
              <a:t>Position</a:t>
            </a:r>
          </a:p>
        </p:txBody>
      </p:sp>
      <p:sp>
        <p:nvSpPr>
          <p:cNvPr id="13" name="TextBox 12"/>
          <p:cNvSpPr txBox="1"/>
          <p:nvPr/>
        </p:nvSpPr>
        <p:spPr>
          <a:xfrm>
            <a:off x="6126480" y="2728001"/>
            <a:ext cx="1554810" cy="276999"/>
          </a:xfrm>
          <a:prstGeom prst="rect">
            <a:avLst/>
          </a:prstGeom>
          <a:noFill/>
        </p:spPr>
        <p:txBody>
          <a:bodyPr wrap="square" rtlCol="0">
            <a:spAutoFit/>
          </a:bodyPr>
          <a:lstStyle/>
          <a:p>
            <a:r>
              <a:rPr lang="en-SG" sz="1200" dirty="0">
                <a:solidFill>
                  <a:prstClr val="black"/>
                </a:solidFill>
                <a:latin typeface="Calibri"/>
              </a:rPr>
              <a:t>Area and Volume</a:t>
            </a:r>
          </a:p>
        </p:txBody>
      </p:sp>
      <p:sp>
        <p:nvSpPr>
          <p:cNvPr id="14" name="TextBox 13"/>
          <p:cNvSpPr txBox="1"/>
          <p:nvPr/>
        </p:nvSpPr>
        <p:spPr>
          <a:xfrm>
            <a:off x="4572000" y="1859414"/>
            <a:ext cx="1143000" cy="276999"/>
          </a:xfrm>
          <a:prstGeom prst="rect">
            <a:avLst/>
          </a:prstGeom>
          <a:noFill/>
        </p:spPr>
        <p:txBody>
          <a:bodyPr wrap="square" rtlCol="0">
            <a:spAutoFit/>
          </a:bodyPr>
          <a:lstStyle/>
          <a:p>
            <a:r>
              <a:rPr lang="en-SG" sz="1200" dirty="0">
                <a:solidFill>
                  <a:prstClr val="black"/>
                </a:solidFill>
                <a:latin typeface="Calibri"/>
              </a:rPr>
              <a:t>Colour</a:t>
            </a:r>
          </a:p>
        </p:txBody>
      </p:sp>
    </p:spTree>
    <p:extLst>
      <p:ext uri="{BB962C8B-B14F-4D97-AF65-F5344CB8AC3E}">
        <p14:creationId xmlns:p14="http://schemas.microsoft.com/office/powerpoint/2010/main" val="2867532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8141390" cy="1589733"/>
          </a:xfrm>
        </p:spPr>
        <p:txBody>
          <a:bodyPr anchor="b"/>
          <a:lstStyle/>
          <a:p>
            <a:r>
              <a:rPr lang="en-GB" sz="4400" dirty="0">
                <a:latin typeface="Roboto Medium" panose="02000000000000000000" pitchFamily="2" charset="0"/>
                <a:ea typeface="Roboto Medium" panose="02000000000000000000" pitchFamily="2" charset="0"/>
              </a:rPr>
              <a:t>Coordinate Systems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mins break)</a:t>
            </a:r>
          </a:p>
        </p:txBody>
      </p:sp>
    </p:spTree>
    <p:extLst>
      <p:ext uri="{BB962C8B-B14F-4D97-AF65-F5344CB8AC3E}">
        <p14:creationId xmlns:p14="http://schemas.microsoft.com/office/powerpoint/2010/main" val="3467397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cartesian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cartesian coordinate system specifies each data point on a plane by a pair of numerical coordinates. The numerical coordinates are the signed distances from the data point to the two fixed perpendicular reference lines, called the </a:t>
            </a:r>
            <a:r>
              <a:rPr lang="en-GB" sz="1800" i="1" dirty="0">
                <a:solidFill>
                  <a:srgbClr val="01385B"/>
                </a:solidFill>
                <a:latin typeface="Roboto" panose="02000000000000000000" pitchFamily="2" charset="0"/>
                <a:ea typeface="Roboto" panose="02000000000000000000" pitchFamily="2" charset="0"/>
              </a:rPr>
              <a:t>x-axis</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y-axis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Both axes meet at a point, called the </a:t>
            </a:r>
            <a:r>
              <a:rPr lang="en-GB" sz="1800" i="1" dirty="0">
                <a:solidFill>
                  <a:srgbClr val="01385B"/>
                </a:solidFill>
                <a:latin typeface="Roboto" panose="02000000000000000000" pitchFamily="2" charset="0"/>
                <a:ea typeface="Roboto" panose="02000000000000000000" pitchFamily="2" charset="0"/>
              </a:rPr>
              <a:t>origin</a:t>
            </a:r>
            <a:r>
              <a:rPr lang="en-GB" sz="1800" dirty="0">
                <a:latin typeface="Roboto Light" panose="02000000000000000000" pitchFamily="2" charset="0"/>
                <a:ea typeface="Roboto Light" panose="02000000000000000000" pitchFamily="2" charset="0"/>
              </a:rPr>
              <a:t>, which is usually represented by the ordered pair (0, 0)</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numerical coordinates can also be expressed as a signed distance from the origin</a:t>
            </a:r>
          </a:p>
        </p:txBody>
      </p:sp>
    </p:spTree>
    <p:extLst>
      <p:ext uri="{BB962C8B-B14F-4D97-AF65-F5344CB8AC3E}">
        <p14:creationId xmlns:p14="http://schemas.microsoft.com/office/powerpoint/2010/main" val="2787905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6" name="Content Placeholder 2"/>
          <p:cNvSpPr txBox="1">
            <a:spLocks/>
          </p:cNvSpPr>
          <p:nvPr/>
        </p:nvSpPr>
        <p:spPr>
          <a:xfrm>
            <a:off x="457200" y="1361588"/>
            <a:ext cx="8229600" cy="329631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905000" y="1543051"/>
            <a:ext cx="5486400" cy="2878931"/>
          </a:xfrm>
          <a:prstGeom prst="rect">
            <a:avLst/>
          </a:prstGeom>
        </p:spPr>
      </p:pic>
      <p:sp>
        <p:nvSpPr>
          <p:cNvPr id="5" name="Content Placeholder 2"/>
          <p:cNvSpPr txBox="1">
            <a:spLocks/>
          </p:cNvSpPr>
          <p:nvPr/>
        </p:nvSpPr>
        <p:spPr>
          <a:xfrm>
            <a:off x="580352" y="794084"/>
            <a:ext cx="800966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a:t>
            </a:r>
            <a:r>
              <a:rPr lang="en-GB" sz="1800" i="1" dirty="0" err="1">
                <a:latin typeface="Roboto Medium" panose="02000000000000000000" pitchFamily="2" charset="0"/>
                <a:ea typeface="Roboto Medium" panose="02000000000000000000" pitchFamily="2" charset="0"/>
              </a:rPr>
              <a:t>cartesian</a:t>
            </a:r>
            <a:r>
              <a:rPr lang="en-GB" sz="1800" i="1" dirty="0">
                <a:latin typeface="Roboto Medium" panose="02000000000000000000" pitchFamily="2" charset="0"/>
                <a:ea typeface="Roboto Medium" panose="02000000000000000000" pitchFamily="2" charset="0"/>
              </a:rPr>
              <a:t> coordinate system</a:t>
            </a:r>
          </a:p>
        </p:txBody>
      </p:sp>
      <p:sp>
        <p:nvSpPr>
          <p:cNvPr id="2" name="Rectangle 1">
            <a:extLst>
              <a:ext uri="{FF2B5EF4-FFF2-40B4-BE49-F238E27FC236}">
                <a16:creationId xmlns:a16="http://schemas.microsoft.com/office/drawing/2014/main" id="{820D2F7A-89F8-426E-B628-F89AC61F8492}"/>
              </a:ext>
            </a:extLst>
          </p:cNvPr>
          <p:cNvSpPr/>
          <p:nvPr/>
        </p:nvSpPr>
        <p:spPr>
          <a:xfrm>
            <a:off x="6566256" y="1583174"/>
            <a:ext cx="2150147" cy="66898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Each data point in a plane represented by a pair of (numerical) coordinates.</a:t>
            </a:r>
          </a:p>
        </p:txBody>
      </p:sp>
      <p:cxnSp>
        <p:nvCxnSpPr>
          <p:cNvPr id="4" name="Straight Arrow Connector 3">
            <a:extLst>
              <a:ext uri="{FF2B5EF4-FFF2-40B4-BE49-F238E27FC236}">
                <a16:creationId xmlns:a16="http://schemas.microsoft.com/office/drawing/2014/main" id="{85D7730D-B5A3-47FB-A773-D8E7190E46CF}"/>
              </a:ext>
            </a:extLst>
          </p:cNvPr>
          <p:cNvCxnSpPr>
            <a:cxnSpLocks/>
          </p:cNvCxnSpPr>
          <p:nvPr/>
        </p:nvCxnSpPr>
        <p:spPr>
          <a:xfrm flipV="1">
            <a:off x="4557198" y="2156460"/>
            <a:ext cx="1256862"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2BE8FBFF-9BC4-4FBD-B448-989E9D1FE57E}"/>
              </a:ext>
            </a:extLst>
          </p:cNvPr>
          <p:cNvCxnSpPr/>
          <p:nvPr/>
        </p:nvCxnSpPr>
        <p:spPr>
          <a:xfrm flipV="1">
            <a:off x="427597" y="1504638"/>
            <a:ext cx="1242060" cy="82605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E0768F35-38C3-41B4-BA50-524F867B6284}"/>
              </a:ext>
            </a:extLst>
          </p:cNvPr>
          <p:cNvSpPr/>
          <p:nvPr/>
        </p:nvSpPr>
        <p:spPr>
          <a:xfrm>
            <a:off x="1335684" y="1951168"/>
            <a:ext cx="1242061" cy="60198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Length and magnitude of line </a:t>
            </a:r>
          </a:p>
        </p:txBody>
      </p:sp>
      <p:sp>
        <p:nvSpPr>
          <p:cNvPr id="12" name="Rectangle 11">
            <a:extLst>
              <a:ext uri="{FF2B5EF4-FFF2-40B4-BE49-F238E27FC236}">
                <a16:creationId xmlns:a16="http://schemas.microsoft.com/office/drawing/2014/main" id="{1F34D97B-55FE-446B-A8D7-3F4ABC696B97}"/>
              </a:ext>
            </a:extLst>
          </p:cNvPr>
          <p:cNvSpPr/>
          <p:nvPr/>
        </p:nvSpPr>
        <p:spPr>
          <a:xfrm>
            <a:off x="4589084" y="3072204"/>
            <a:ext cx="596545"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Origin</a:t>
            </a:r>
          </a:p>
        </p:txBody>
      </p:sp>
    </p:spTree>
    <p:custDataLst>
      <p:tags r:id="rId1"/>
    </p:custDataLst>
    <p:extLst>
      <p:ext uri="{BB962C8B-B14F-4D97-AF65-F5344CB8AC3E}">
        <p14:creationId xmlns:p14="http://schemas.microsoft.com/office/powerpoint/2010/main" val="3162343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xfrm>
            <a:off x="1433513" y="165497"/>
            <a:ext cx="5657850" cy="457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Autofit/>
          </a:bodyPr>
          <a:lstStyle/>
          <a:p>
            <a:r>
              <a:rPr lang="en-US" altLang="en-US" sz="2100" dirty="0">
                <a:solidFill>
                  <a:schemeClr val="bg1"/>
                </a:solidFill>
                <a:latin typeface="Lucida Sans" panose="020B0602030504020204" pitchFamily="34" charset="0"/>
                <a:ea typeface="ヒラギノ角ゴ Pro W3"/>
                <a:cs typeface="ヒラギノ角ゴ Pro W3"/>
              </a:rPr>
              <a:t>Learning Objectives of ANL201	</a:t>
            </a:r>
            <a:endParaRPr lang="en-SG" altLang="en-US" sz="2100" dirty="0">
              <a:solidFill>
                <a:schemeClr val="bg1"/>
              </a:solidFill>
              <a:latin typeface="Lucida Sans" panose="020B0602030504020204" pitchFamily="34" charset="0"/>
              <a:ea typeface="ヒラギノ角ゴ Pro W3"/>
              <a:cs typeface="ヒラギノ角ゴ Pro W3"/>
            </a:endParaRPr>
          </a:p>
        </p:txBody>
      </p:sp>
      <p:sp>
        <p:nvSpPr>
          <p:cNvPr id="6147" name="Text Placeholder 2"/>
          <p:cNvSpPr>
            <a:spLocks noGrp="1"/>
          </p:cNvSpPr>
          <p:nvPr>
            <p:ph type="body" sz="quarter" idx="10"/>
          </p:nvPr>
        </p:nvSpPr>
        <p:spPr bwMode="auto">
          <a:xfrm>
            <a:off x="1076394" y="353854"/>
            <a:ext cx="565785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fontScale="92500" lnSpcReduction="10000"/>
          </a:bodyPr>
          <a:lstStyle/>
          <a:p>
            <a:r>
              <a:rPr lang="en-US" dirty="0"/>
              <a:t>By the end of this Course</a:t>
            </a:r>
            <a:endParaRPr lang="en-SG" dirty="0"/>
          </a:p>
        </p:txBody>
      </p:sp>
      <p:sp>
        <p:nvSpPr>
          <p:cNvPr id="6148" name="Text Placeholder 3"/>
          <p:cNvSpPr>
            <a:spLocks noGrp="1"/>
          </p:cNvSpPr>
          <p:nvPr>
            <p:ph type="body" sz="quarter" idx="11"/>
          </p:nvPr>
        </p:nvSpPr>
        <p:spPr bwMode="auto">
          <a:xfrm>
            <a:off x="1130399" y="698481"/>
            <a:ext cx="7292929" cy="37465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rtlCol="0" anchor="t" anchorCtr="0" compatLnSpc="1">
            <a:prstTxWarp prst="textNoShape">
              <a:avLst/>
            </a:prstTxWarp>
            <a:normAutofit/>
          </a:bodyPr>
          <a:lstStyle/>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Understand concepts of Business Performance, Measurement, Balanced Scorecard Model and Data Visualization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Compare stages of Data Visualization Process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Data Visualization Components</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Design Principles of a Business Performance Dashboard</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Appropriateness of Data Visualization techniques based on available data</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a:buFont typeface="Arial" panose="020B0604020202020204" pitchFamily="34" charset="0"/>
              <a:buChar char="•"/>
            </a:pPr>
            <a:r>
              <a:rPr lang="en-US" altLang="en-US" dirty="0">
                <a:latin typeface="Lucida Sans" panose="020B0602030504020204" pitchFamily="34" charset="0"/>
                <a:ea typeface="ヒラギノ角ゴ Pro W3"/>
                <a:cs typeface="ヒラギノ角ゴ Pro W3"/>
              </a:rPr>
              <a:t>Appropriates of Business Performance Measure against Business Strategy of Organization</a:t>
            </a:r>
          </a:p>
          <a:p>
            <a:pPr>
              <a:buFont typeface="Arial" panose="020B0604020202020204" pitchFamily="34" charset="0"/>
              <a:buChar char="•"/>
            </a:pPr>
            <a:endParaRPr lang="en-US" altLang="en-US" dirty="0">
              <a:latin typeface="Lucida Sans" panose="020B0602030504020204" pitchFamily="34" charset="0"/>
              <a:ea typeface="ヒラギノ角ゴ Pro W3"/>
              <a:cs typeface="ヒラギノ角ゴ Pro W3"/>
            </a:endParaRPr>
          </a:p>
          <a:p>
            <a:pPr marL="0" indent="0"/>
            <a:r>
              <a:rPr lang="en-US" altLang="en-US" dirty="0">
                <a:latin typeface="Lucida Sans" panose="020B0602030504020204" pitchFamily="34" charset="0"/>
                <a:ea typeface="ヒラギノ角ゴ Pro W3"/>
                <a:cs typeface="ヒラギノ角ゴ Pro W3"/>
              </a:rPr>
              <a:t>Required Textbooks:</a:t>
            </a:r>
          </a:p>
          <a:p>
            <a:pPr>
              <a:buFont typeface="+mj-lt"/>
              <a:buAutoNum type="arabicPeriod"/>
            </a:pPr>
            <a:r>
              <a:rPr lang="en-US" altLang="en-US" dirty="0" err="1">
                <a:latin typeface="Lucida Sans" panose="020B0602030504020204" pitchFamily="34" charset="0"/>
                <a:ea typeface="ヒラギノ角ゴ Pro W3"/>
                <a:cs typeface="ヒラギノ角ゴ Pro W3"/>
              </a:rPr>
              <a:t>Yau</a:t>
            </a:r>
            <a:r>
              <a:rPr lang="en-US" altLang="en-US" dirty="0">
                <a:latin typeface="Lucida Sans" panose="020B0602030504020204" pitchFamily="34" charset="0"/>
                <a:ea typeface="ヒラギノ角ゴ Pro W3"/>
                <a:cs typeface="ヒラギノ角ゴ Pro W3"/>
              </a:rPr>
              <a:t>, N,.(2013). Data Points: Visualization that Means Something</a:t>
            </a:r>
          </a:p>
          <a:p>
            <a:pPr>
              <a:buFont typeface="+mj-lt"/>
              <a:buAutoNum type="arabicPeriod"/>
            </a:pPr>
            <a:r>
              <a:rPr lang="en-US" altLang="en-US" dirty="0">
                <a:latin typeface="Lucida Sans" panose="020B0602030504020204" pitchFamily="34" charset="0"/>
                <a:ea typeface="ヒラギノ角ゴ Pro W3"/>
                <a:cs typeface="ヒラギノ角ゴ Pro W3"/>
              </a:rPr>
              <a:t>Murray, D. G. (2013). Tableau Your Data </a:t>
            </a:r>
            <a:endParaRPr lang="en-SG" altLang="en-US" dirty="0">
              <a:latin typeface="Lucida Sans" panose="020B0602030504020204" pitchFamily="34" charset="0"/>
              <a:ea typeface="ヒラギノ角ゴ Pro W3"/>
              <a:cs typeface="ヒラギノ角ゴ Pro W3"/>
            </a:endParaRPr>
          </a:p>
        </p:txBody>
      </p:sp>
    </p:spTree>
    <p:custDataLst>
      <p:tags r:id="rId1"/>
    </p:custDataLst>
    <p:extLst>
      <p:ext uri="{BB962C8B-B14F-4D97-AF65-F5344CB8AC3E}">
        <p14:creationId xmlns:p14="http://schemas.microsoft.com/office/powerpoint/2010/main" val="4290965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polar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In the polar coordinate system, each data point is determined by the distance between a fixed point and an angle from a fixed direction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fixed point, which is analogous to the origin in the cartesian coordinate system, is called the </a:t>
            </a:r>
            <a:r>
              <a:rPr lang="en-GB" sz="1800" i="1" dirty="0">
                <a:solidFill>
                  <a:srgbClr val="01385B"/>
                </a:solidFill>
                <a:latin typeface="Roboto" panose="02000000000000000000" pitchFamily="2" charset="0"/>
                <a:ea typeface="Roboto" panose="02000000000000000000" pitchFamily="2" charset="0"/>
              </a:rPr>
              <a:t>pole</a:t>
            </a:r>
            <a:r>
              <a:rPr lang="en-GB" sz="1800" dirty="0">
                <a:latin typeface="Roboto Light" panose="02000000000000000000" pitchFamily="2" charset="0"/>
                <a:ea typeface="Roboto Light" panose="02000000000000000000" pitchFamily="2" charset="0"/>
              </a:rPr>
              <a:t>. The ray or half-line from the pole in the fixed direction is called the </a:t>
            </a:r>
            <a:r>
              <a:rPr lang="en-GB" sz="1800" i="1" dirty="0">
                <a:solidFill>
                  <a:srgbClr val="01385B"/>
                </a:solidFill>
                <a:latin typeface="Roboto" panose="02000000000000000000" pitchFamily="2" charset="0"/>
                <a:ea typeface="Roboto" panose="02000000000000000000" pitchFamily="2" charset="0"/>
              </a:rPr>
              <a:t>polar axis</a:t>
            </a:r>
            <a:r>
              <a:rPr lang="en-GB" sz="1800" dirty="0">
                <a:latin typeface="Roboto Light" panose="02000000000000000000" pitchFamily="2" charset="0"/>
                <a:ea typeface="Roboto Light" panose="02000000000000000000" pitchFamily="2" charset="0"/>
              </a:rPr>
              <a:t>. The distance from the pole is called the </a:t>
            </a:r>
            <a:r>
              <a:rPr lang="en-GB" sz="1800" i="1" dirty="0">
                <a:solidFill>
                  <a:srgbClr val="01385B"/>
                </a:solidFill>
                <a:latin typeface="Roboto" panose="02000000000000000000" pitchFamily="2" charset="0"/>
                <a:ea typeface="Roboto" panose="02000000000000000000" pitchFamily="2" charset="0"/>
              </a:rPr>
              <a:t>radial coordinate </a:t>
            </a:r>
            <a:r>
              <a:rPr lang="en-GB" sz="1800" dirty="0">
                <a:latin typeface="Roboto Light" panose="02000000000000000000" pitchFamily="2" charset="0"/>
                <a:ea typeface="Roboto Light" panose="02000000000000000000" pitchFamily="2" charset="0"/>
              </a:rPr>
              <a:t>or radius, and the angle is called the </a:t>
            </a:r>
            <a:r>
              <a:rPr lang="en-GB" sz="1800" i="1" dirty="0">
                <a:solidFill>
                  <a:srgbClr val="01385B"/>
                </a:solidFill>
                <a:latin typeface="Roboto" panose="02000000000000000000" pitchFamily="2" charset="0"/>
                <a:ea typeface="Roboto" panose="02000000000000000000" pitchFamily="2" charset="0"/>
              </a:rPr>
              <a:t>angular coordinate</a:t>
            </a:r>
            <a:r>
              <a:rPr lang="en-GB" sz="1800" dirty="0">
                <a:latin typeface="Roboto Light" panose="02000000000000000000" pitchFamily="2" charset="0"/>
                <a:ea typeface="Roboto Light" panose="02000000000000000000" pitchFamily="2" charset="0"/>
              </a:rPr>
              <a:t>, polar angle or azimuth</a:t>
            </a:r>
          </a:p>
        </p:txBody>
      </p:sp>
    </p:spTree>
    <p:extLst>
      <p:ext uri="{BB962C8B-B14F-4D97-AF65-F5344CB8AC3E}">
        <p14:creationId xmlns:p14="http://schemas.microsoft.com/office/powerpoint/2010/main" val="784140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solidFill>
                  <a:srgbClr val="003B5C"/>
                </a:solidFill>
                <a:latin typeface="Roboto Medium" panose="02000000000000000000" pitchFamily="2" charset="0"/>
                <a:ea typeface="Roboto Medium" panose="02000000000000000000" pitchFamily="2" charset="0"/>
              </a:rPr>
              <a:t>Coordinate Systems</a:t>
            </a:r>
            <a:endParaRPr lang="en-SG" altLang="en-US" sz="3200" dirty="0">
              <a:solidFill>
                <a:srgbClr val="003B5C"/>
              </a:solidFill>
              <a:latin typeface="Roboto Medium" panose="02000000000000000000" pitchFamily="2" charset="0"/>
              <a:ea typeface="Roboto Medium" panose="02000000000000000000" pitchFamily="2" charset="0"/>
            </a:endParaRPr>
          </a:p>
        </p:txBody>
      </p:sp>
      <p:sp>
        <p:nvSpPr>
          <p:cNvPr id="5" name="Content Placeholder 2"/>
          <p:cNvSpPr txBox="1">
            <a:spLocks/>
          </p:cNvSpPr>
          <p:nvPr/>
        </p:nvSpPr>
        <p:spPr>
          <a:xfrm>
            <a:off x="1067912" y="1291092"/>
            <a:ext cx="7038210" cy="301393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None/>
              <a:tabLst/>
              <a:defRPr/>
            </a:pPr>
            <a:endParaRPr kumimoji="0" lang="en-SG"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7" name="Picture 6"/>
          <p:cNvPicPr/>
          <p:nvPr/>
        </p:nvPicPr>
        <p:blipFill>
          <a:blip r:embed="rId4" cstate="print">
            <a:extLst>
              <a:ext uri="{28A0092B-C50C-407E-A947-70E740481C1C}">
                <a14:useLocalDpi xmlns:a14="http://schemas.microsoft.com/office/drawing/2010/main" val="0"/>
              </a:ext>
            </a:extLst>
          </a:blip>
          <a:stretch>
            <a:fillRect/>
          </a:stretch>
        </p:blipFill>
        <p:spPr>
          <a:xfrm>
            <a:off x="2239071" y="1418260"/>
            <a:ext cx="5557246" cy="2326108"/>
          </a:xfrm>
          <a:prstGeom prst="rect">
            <a:avLst/>
          </a:prstGeom>
        </p:spPr>
      </p:pic>
      <p:sp>
        <p:nvSpPr>
          <p:cNvPr id="6" name="Content Placeholder 2"/>
          <p:cNvSpPr txBox="1">
            <a:spLocks/>
          </p:cNvSpPr>
          <p:nvPr/>
        </p:nvSpPr>
        <p:spPr>
          <a:xfrm>
            <a:off x="580352" y="697406"/>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polar coordinate system</a:t>
            </a:r>
          </a:p>
        </p:txBody>
      </p:sp>
      <p:sp>
        <p:nvSpPr>
          <p:cNvPr id="8" name="Rectangle 7">
            <a:extLst>
              <a:ext uri="{FF2B5EF4-FFF2-40B4-BE49-F238E27FC236}">
                <a16:creationId xmlns:a16="http://schemas.microsoft.com/office/drawing/2014/main" id="{FF9071B2-4F5C-41C5-B1BB-2E378972528B}"/>
              </a:ext>
            </a:extLst>
          </p:cNvPr>
          <p:cNvSpPr/>
          <p:nvPr/>
        </p:nvSpPr>
        <p:spPr>
          <a:xfrm>
            <a:off x="3400365" y="3286012"/>
            <a:ext cx="501076"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Pole</a:t>
            </a:r>
          </a:p>
        </p:txBody>
      </p:sp>
      <p:sp>
        <p:nvSpPr>
          <p:cNvPr id="9" name="Rectangle 8">
            <a:extLst>
              <a:ext uri="{FF2B5EF4-FFF2-40B4-BE49-F238E27FC236}">
                <a16:creationId xmlns:a16="http://schemas.microsoft.com/office/drawing/2014/main" id="{2A506AD1-979D-490E-8CD9-8FC24027E4DA}"/>
              </a:ext>
            </a:extLst>
          </p:cNvPr>
          <p:cNvSpPr/>
          <p:nvPr/>
        </p:nvSpPr>
        <p:spPr>
          <a:xfrm rot="19957331">
            <a:off x="4850876" y="1966530"/>
            <a:ext cx="1107174" cy="22053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Polar Axis</a:t>
            </a:r>
          </a:p>
        </p:txBody>
      </p:sp>
      <p:sp>
        <p:nvSpPr>
          <p:cNvPr id="10" name="Rectangle 9">
            <a:extLst>
              <a:ext uri="{FF2B5EF4-FFF2-40B4-BE49-F238E27FC236}">
                <a16:creationId xmlns:a16="http://schemas.microsoft.com/office/drawing/2014/main" id="{54A5C403-1CF5-4D57-907D-D573EB0EA749}"/>
              </a:ext>
            </a:extLst>
          </p:cNvPr>
          <p:cNvSpPr/>
          <p:nvPr/>
        </p:nvSpPr>
        <p:spPr>
          <a:xfrm>
            <a:off x="453862" y="1574446"/>
            <a:ext cx="2028992" cy="117637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Distance from the pole is called the radial coordinate</a:t>
            </a:r>
          </a:p>
          <a:p>
            <a:endParaRPr lang="en-US" sz="1200" dirty="0">
              <a:solidFill>
                <a:srgbClr val="6600FF"/>
              </a:solidFill>
            </a:endParaRPr>
          </a:p>
          <a:p>
            <a:r>
              <a:rPr lang="en-US" sz="1200" dirty="0">
                <a:solidFill>
                  <a:srgbClr val="6600FF"/>
                </a:solidFill>
              </a:rPr>
              <a:t>Angle is called the angular coordinate, polar angle or azimuth</a:t>
            </a:r>
          </a:p>
        </p:txBody>
      </p:sp>
    </p:spTree>
    <p:custDataLst>
      <p:tags r:id="rId1"/>
    </p:custDataLst>
    <p:extLst>
      <p:ext uri="{BB962C8B-B14F-4D97-AF65-F5344CB8AC3E}">
        <p14:creationId xmlns:p14="http://schemas.microsoft.com/office/powerpoint/2010/main" val="3401954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geographic coordinate system enables every location on the earth to be specified by a set of numbers or letters. To represent the location, the coordinate system commonly uses </a:t>
            </a:r>
            <a:r>
              <a:rPr lang="en-GB" sz="1800" i="1" dirty="0">
                <a:solidFill>
                  <a:srgbClr val="01385B"/>
                </a:solidFill>
                <a:latin typeface="Roboto" panose="02000000000000000000" pitchFamily="2" charset="0"/>
                <a:ea typeface="Roboto" panose="02000000000000000000" pitchFamily="2" charset="0"/>
              </a:rPr>
              <a:t>latitude</a:t>
            </a:r>
            <a:r>
              <a:rPr lang="en-GB" sz="1800" dirty="0">
                <a:latin typeface="Roboto Light" panose="02000000000000000000" pitchFamily="2" charset="0"/>
                <a:ea typeface="Roboto Light" panose="02000000000000000000" pitchFamily="2" charset="0"/>
              </a:rPr>
              <a:t> and </a:t>
            </a:r>
            <a:r>
              <a:rPr lang="en-GB" sz="1800" i="1" dirty="0">
                <a:solidFill>
                  <a:srgbClr val="01385B"/>
                </a:solidFill>
                <a:latin typeface="Roboto" panose="02000000000000000000" pitchFamily="2" charset="0"/>
                <a:ea typeface="Roboto" panose="02000000000000000000" pitchFamily="2" charset="0"/>
              </a:rPr>
              <a:t>longitude</a:t>
            </a:r>
            <a:r>
              <a:rPr lang="en-GB" sz="1800" dirty="0">
                <a:latin typeface="Roboto Light" panose="02000000000000000000" pitchFamily="2" charset="0"/>
                <a:ea typeface="Roboto Light" panose="02000000000000000000" pitchFamily="2" charset="0"/>
              </a:rPr>
              <a:t>. Sometimes the coordinate system may also use </a:t>
            </a:r>
            <a:r>
              <a:rPr lang="en-GB" sz="1800" i="1" dirty="0">
                <a:solidFill>
                  <a:srgbClr val="01385B"/>
                </a:solidFill>
                <a:latin typeface="Roboto" panose="02000000000000000000" pitchFamily="2" charset="0"/>
                <a:ea typeface="Roboto" panose="02000000000000000000" pitchFamily="2" charset="0"/>
              </a:rPr>
              <a:t>elevation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Latitude lines run east and west, which indicates north and south positions on the globe. Longitude lines run north and south, which indicates east and west positions. Elevation can be thought of as a third dimension</a:t>
            </a:r>
          </a:p>
        </p:txBody>
      </p:sp>
      <p:sp>
        <p:nvSpPr>
          <p:cNvPr id="5" name="Rectangle 4">
            <a:extLst>
              <a:ext uri="{FF2B5EF4-FFF2-40B4-BE49-F238E27FC236}">
                <a16:creationId xmlns:a16="http://schemas.microsoft.com/office/drawing/2014/main" id="{2416D150-F5F2-476A-B5FF-AF49E04CE6E1}"/>
              </a:ext>
            </a:extLst>
          </p:cNvPr>
          <p:cNvSpPr/>
          <p:nvPr/>
        </p:nvSpPr>
        <p:spPr>
          <a:xfrm>
            <a:off x="6039322" y="4191000"/>
            <a:ext cx="2243618" cy="6435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Latitude = Horizontal = x-axis</a:t>
            </a:r>
          </a:p>
          <a:p>
            <a:endParaRPr lang="en-US" sz="1200" dirty="0">
              <a:solidFill>
                <a:srgbClr val="6600FF"/>
              </a:solidFill>
            </a:endParaRPr>
          </a:p>
          <a:p>
            <a:r>
              <a:rPr lang="en-US" sz="1200" dirty="0">
                <a:solidFill>
                  <a:srgbClr val="6600FF"/>
                </a:solidFill>
              </a:rPr>
              <a:t>Longitude = Vertical = y-axis</a:t>
            </a:r>
          </a:p>
        </p:txBody>
      </p:sp>
    </p:spTree>
    <p:extLst>
      <p:ext uri="{BB962C8B-B14F-4D97-AF65-F5344CB8AC3E}">
        <p14:creationId xmlns:p14="http://schemas.microsoft.com/office/powerpoint/2010/main" val="1932068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1"/>
          <p:cNvSpPr>
            <a:spLocks noGrp="1"/>
          </p:cNvSpPr>
          <p:nvPr>
            <p:ph type="title"/>
          </p:nvPr>
        </p:nvSpPr>
        <p:spPr bwMode="auto">
          <a:xfrm>
            <a:off x="453862" y="83371"/>
            <a:ext cx="8388925" cy="710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r>
              <a:rPr lang="en-US" altLang="en-US" sz="3200" dirty="0">
                <a:latin typeface="Lucida Sans" panose="020B0602040502020204" pitchFamily="34" charset="0"/>
                <a:ea typeface="ヒラギノ角ゴ Pro W3"/>
                <a:cs typeface="ヒラギノ角ゴ Pro W3"/>
              </a:rPr>
              <a:t>Coordinate System</a:t>
            </a:r>
            <a:endParaRPr lang="en-SG" altLang="en-US" sz="3200" dirty="0">
              <a:latin typeface="Lucida Sans" panose="020B0602040502020204" pitchFamily="34" charset="0"/>
              <a:ea typeface="ヒラギノ角ゴ Pro W3"/>
              <a:cs typeface="ヒラギノ角ゴ Pro W3"/>
            </a:endParaRPr>
          </a:p>
        </p:txBody>
      </p:sp>
      <p:sp>
        <p:nvSpPr>
          <p:cNvPr id="7" name="Content Placeholder 2"/>
          <p:cNvSpPr txBox="1">
            <a:spLocks/>
          </p:cNvSpPr>
          <p:nvPr/>
        </p:nvSpPr>
        <p:spPr>
          <a:xfrm>
            <a:off x="468775" y="1248123"/>
            <a:ext cx="8229600" cy="341559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Ø"/>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a:ln>
                <a:noFill/>
              </a:ln>
              <a:solidFill>
                <a:sysClr val="windowText" lastClr="000000"/>
              </a:solidFill>
              <a:effectLst/>
              <a:uLnTx/>
              <a:uFillTx/>
              <a:latin typeface="Calibri"/>
              <a:ea typeface="+mn-ea"/>
              <a:cs typeface="Arial" pitchFamily="34" charset="0"/>
            </a:endParaRPr>
          </a:p>
        </p:txBody>
      </p:sp>
      <p:pic>
        <p:nvPicPr>
          <p:cNvPr id="8" name="Picture 7"/>
          <p:cNvPicPr>
            <a:picLocks noChangeAspect="1"/>
          </p:cNvPicPr>
          <p:nvPr/>
        </p:nvPicPr>
        <p:blipFill>
          <a:blip r:embed="rId4"/>
          <a:stretch>
            <a:fillRect/>
          </a:stretch>
        </p:blipFill>
        <p:spPr>
          <a:xfrm>
            <a:off x="1219200" y="1714500"/>
            <a:ext cx="7010400" cy="2503194"/>
          </a:xfrm>
          <a:prstGeom prst="rect">
            <a:avLst/>
          </a:prstGeom>
        </p:spPr>
      </p:pic>
      <p:sp>
        <p:nvSpPr>
          <p:cNvPr id="9" name="TextBox 8"/>
          <p:cNvSpPr txBox="1"/>
          <p:nvPr/>
        </p:nvSpPr>
        <p:spPr>
          <a:xfrm>
            <a:off x="1325602" y="4663719"/>
            <a:ext cx="6645442" cy="461665"/>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5"/>
              </a:rPr>
              <a:t>http://image.slidesharecdn.com/projectionsandarcgis-131008191137-phpapp01/95/understanding-coordinate-systems-and-projections-for-arcgis-4-638.jpg?cb=1381259844</a:t>
            </a:r>
            <a:r>
              <a:rPr lang="en-SG" sz="1200" i="1" dirty="0">
                <a:solidFill>
                  <a:prstClr val="black"/>
                </a:solidFill>
                <a:latin typeface="Calibri"/>
              </a:rPr>
              <a:t> </a:t>
            </a:r>
          </a:p>
        </p:txBody>
      </p:sp>
      <p:sp>
        <p:nvSpPr>
          <p:cNvPr id="6" name="Content Placeholder 2"/>
          <p:cNvSpPr txBox="1">
            <a:spLocks/>
          </p:cNvSpPr>
          <p:nvPr/>
        </p:nvSpPr>
        <p:spPr>
          <a:xfrm>
            <a:off x="442576" y="956764"/>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The geographic coordinate system</a:t>
            </a:r>
          </a:p>
        </p:txBody>
      </p:sp>
    </p:spTree>
    <p:custDataLst>
      <p:tags r:id="rId1"/>
    </p:custDataLst>
    <p:extLst>
      <p:ext uri="{BB962C8B-B14F-4D97-AF65-F5344CB8AC3E}">
        <p14:creationId xmlns:p14="http://schemas.microsoft.com/office/powerpoint/2010/main" val="10691239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(1/4)</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surface of the earth is wrapped around a spherical mass, but we usually want to display a location on earth on a two-dimensional surface, like a piece of paper or a computer screen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Therefore, there is a variety of ways to map the surface of the Earth on a two-dimensional surface, which are called projections</a:t>
            </a:r>
          </a:p>
        </p:txBody>
      </p:sp>
    </p:spTree>
    <p:extLst>
      <p:ext uri="{BB962C8B-B14F-4D97-AF65-F5344CB8AC3E}">
        <p14:creationId xmlns:p14="http://schemas.microsoft.com/office/powerpoint/2010/main" val="15466244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Equirectangular</a:t>
            </a:r>
            <a:r>
              <a:rPr lang="en-GB" sz="1800" dirty="0">
                <a:latin typeface="Roboto Light" panose="02000000000000000000" pitchFamily="2" charset="0"/>
                <a:ea typeface="Roboto Light" panose="02000000000000000000" pitchFamily="2" charset="0"/>
              </a:rPr>
              <a:t> — typically used for thematic mapping and it does not preserve any area or angle</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Albers</a:t>
            </a:r>
            <a:r>
              <a:rPr lang="en-GB" sz="1800" dirty="0">
                <a:latin typeface="Roboto Light" panose="02000000000000000000" pitchFamily="2" charset="0"/>
                <a:ea typeface="Roboto Light" panose="02000000000000000000" pitchFamily="2" charset="0"/>
              </a:rPr>
              <a:t> — does not preserve scale and shape, and angle is minimally distorted</a:t>
            </a:r>
          </a:p>
          <a:p>
            <a:pPr>
              <a:spcBef>
                <a:spcPts val="0"/>
              </a:spcBef>
              <a:spcAft>
                <a:spcPts val="12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Mercator</a:t>
            </a:r>
            <a:r>
              <a:rPr lang="en-GB" sz="1800" dirty="0">
                <a:latin typeface="Roboto Light" panose="02000000000000000000" pitchFamily="2" charset="0"/>
                <a:ea typeface="Roboto Light" panose="02000000000000000000" pitchFamily="2" charset="0"/>
              </a:rPr>
              <a:t> — preserves angles and shapes in small area, so it is good for direction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(2/4)</a:t>
            </a:r>
          </a:p>
        </p:txBody>
      </p:sp>
    </p:spTree>
    <p:extLst>
      <p:ext uri="{BB962C8B-B14F-4D97-AF65-F5344CB8AC3E}">
        <p14:creationId xmlns:p14="http://schemas.microsoft.com/office/powerpoint/2010/main" val="1264952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Lambert Conformal Conic </a:t>
            </a:r>
            <a:r>
              <a:rPr lang="en-GB" sz="1800" dirty="0">
                <a:latin typeface="Roboto Light" panose="02000000000000000000" pitchFamily="2" charset="0"/>
                <a:ea typeface="Roboto Light" panose="02000000000000000000" pitchFamily="2" charset="0"/>
              </a:rPr>
              <a:t>— better used for showing smaller areas and it is often used for aeronautical maps</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Sinusoidal</a:t>
            </a:r>
            <a:r>
              <a:rPr lang="en-GB" sz="1800" dirty="0">
                <a:latin typeface="Roboto Light" panose="02000000000000000000" pitchFamily="2" charset="0"/>
                <a:ea typeface="Roboto Light" panose="02000000000000000000" pitchFamily="2" charset="0"/>
              </a:rPr>
              <a:t> — preserves area and it is useful for showing areas near the prime meridian</a:t>
            </a:r>
          </a:p>
          <a:p>
            <a:pPr>
              <a:spcBef>
                <a:spcPts val="0"/>
              </a:spcBef>
              <a:spcAft>
                <a:spcPts val="1200"/>
              </a:spcAft>
              <a:buClr>
                <a:srgbClr val="CE0000"/>
              </a:buClr>
              <a:buFont typeface="+mj-lt"/>
              <a:buAutoNum type="arabicPeriod" startAt="4"/>
            </a:pPr>
            <a:r>
              <a:rPr lang="en-GB" sz="1800" i="1" dirty="0">
                <a:solidFill>
                  <a:srgbClr val="01385B"/>
                </a:solidFill>
                <a:latin typeface="Roboto" panose="02000000000000000000" pitchFamily="2" charset="0"/>
                <a:ea typeface="Roboto" panose="02000000000000000000" pitchFamily="2" charset="0"/>
              </a:rPr>
              <a:t>Polyconic</a:t>
            </a:r>
            <a:r>
              <a:rPr lang="en-GB" sz="1800" dirty="0">
                <a:latin typeface="Roboto Light" panose="02000000000000000000" pitchFamily="2" charset="0"/>
                <a:ea typeface="Roboto Light" panose="02000000000000000000" pitchFamily="2" charset="0"/>
              </a:rPr>
              <a:t> — used to show the map of the U.S. in the mid-1900s. There are little distortions in small areas near the meridian</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(3/4)</a:t>
            </a:r>
          </a:p>
        </p:txBody>
      </p:sp>
    </p:spTree>
    <p:extLst>
      <p:ext uri="{BB962C8B-B14F-4D97-AF65-F5344CB8AC3E}">
        <p14:creationId xmlns:p14="http://schemas.microsoft.com/office/powerpoint/2010/main" val="2621629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Coordinate Systems</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Winkel </a:t>
            </a:r>
            <a:r>
              <a:rPr lang="en-GB" sz="1800" i="1" dirty="0" err="1">
                <a:solidFill>
                  <a:srgbClr val="01385B"/>
                </a:solidFill>
                <a:latin typeface="Roboto" panose="02000000000000000000" pitchFamily="2" charset="0"/>
                <a:ea typeface="Roboto" panose="02000000000000000000" pitchFamily="2" charset="0"/>
              </a:rPr>
              <a:t>Tripel</a:t>
            </a:r>
            <a:r>
              <a:rPr lang="en-GB" sz="1800" i="1" dirty="0">
                <a:solidFill>
                  <a:srgbClr val="01385B"/>
                </a:solidFill>
                <a:latin typeface="Roboto" panose="02000000000000000000" pitchFamily="2" charset="0"/>
                <a:ea typeface="Roboto" panose="02000000000000000000" pitchFamily="2" charset="0"/>
              </a:rPr>
              <a:t> </a:t>
            </a:r>
            <a:r>
              <a:rPr lang="en-GB" sz="1800" dirty="0">
                <a:latin typeface="Roboto Light" panose="02000000000000000000" pitchFamily="2" charset="0"/>
                <a:ea typeface="Roboto Light" panose="02000000000000000000" pitchFamily="2" charset="0"/>
              </a:rPr>
              <a:t>— a good choice for showing the world map, because it minimises area, angle and distance distortions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Robinson</a:t>
            </a:r>
            <a:r>
              <a:rPr lang="en-GB" sz="1800" dirty="0">
                <a:latin typeface="Roboto Light" panose="02000000000000000000" pitchFamily="2" charset="0"/>
                <a:ea typeface="Roboto Light" panose="02000000000000000000" pitchFamily="2" charset="0"/>
              </a:rPr>
              <a:t> — a good choice for showing the world map because it compromises preserving areas and angles</a:t>
            </a:r>
          </a:p>
          <a:p>
            <a:pPr>
              <a:spcBef>
                <a:spcPts val="0"/>
              </a:spcBef>
              <a:spcAft>
                <a:spcPts val="1200"/>
              </a:spcAft>
              <a:buClr>
                <a:srgbClr val="CE0000"/>
              </a:buClr>
              <a:buFont typeface="+mj-lt"/>
              <a:buAutoNum type="arabicPeriod" startAt="7"/>
            </a:pPr>
            <a:r>
              <a:rPr lang="en-GB" sz="1800" i="1" dirty="0">
                <a:solidFill>
                  <a:srgbClr val="01385B"/>
                </a:solidFill>
                <a:latin typeface="Roboto" panose="02000000000000000000" pitchFamily="2" charset="0"/>
                <a:ea typeface="Roboto" panose="02000000000000000000" pitchFamily="2" charset="0"/>
              </a:rPr>
              <a:t>Orthographic</a:t>
            </a:r>
            <a:r>
              <a:rPr lang="en-GB" sz="1800" dirty="0">
                <a:latin typeface="Roboto Light" panose="02000000000000000000" pitchFamily="2" charset="0"/>
                <a:ea typeface="Roboto Light" panose="02000000000000000000" pitchFamily="2" charset="0"/>
              </a:rPr>
              <a:t> — represents a three-dimensional object in a two-dimensional space. Using this method, the user needs to rotate to the area/location of interest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geographic coordinate system — projections (4/4)</a:t>
            </a:r>
          </a:p>
        </p:txBody>
      </p:sp>
    </p:spTree>
    <p:extLst>
      <p:ext uri="{BB962C8B-B14F-4D97-AF65-F5344CB8AC3E}">
        <p14:creationId xmlns:p14="http://schemas.microsoft.com/office/powerpoint/2010/main" val="370122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Scales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r>
              <a:rPr lang="en-US" dirty="0"/>
              <a:t>(15 min break)</a:t>
            </a:r>
          </a:p>
        </p:txBody>
      </p:sp>
    </p:spTree>
    <p:extLst>
      <p:ext uri="{BB962C8B-B14F-4D97-AF65-F5344CB8AC3E}">
        <p14:creationId xmlns:p14="http://schemas.microsoft.com/office/powerpoint/2010/main" val="29084321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2" y="286106"/>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189521"/>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(1/3)</a:t>
            </a:r>
          </a:p>
        </p:txBody>
      </p:sp>
      <p:sp>
        <p:nvSpPr>
          <p:cNvPr id="4" name="Content Placeholder 3"/>
          <p:cNvSpPr>
            <a:spLocks noGrp="1"/>
          </p:cNvSpPr>
          <p:nvPr>
            <p:ph idx="1"/>
          </p:nvPr>
        </p:nvSpPr>
        <p:spPr>
          <a:xfrm>
            <a:off x="260213" y="1602390"/>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With a </a:t>
            </a:r>
            <a:r>
              <a:rPr lang="en-GB" sz="1800" i="1" dirty="0">
                <a:solidFill>
                  <a:srgbClr val="01385B"/>
                </a:solidFill>
                <a:latin typeface="Roboto" panose="02000000000000000000" pitchFamily="2" charset="0"/>
                <a:ea typeface="Roboto" panose="02000000000000000000" pitchFamily="2" charset="0"/>
              </a:rPr>
              <a:t>linear</a:t>
            </a:r>
            <a:r>
              <a:rPr lang="en-GB" sz="1800" dirty="0">
                <a:latin typeface="Roboto Light" panose="02000000000000000000" pitchFamily="2" charset="0"/>
                <a:ea typeface="Roboto Light" panose="02000000000000000000" pitchFamily="2" charset="0"/>
              </a:rPr>
              <a:t> scale, the visual spacing between each of the data points is the same regardless where the data points are on the axis</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logarithmic</a:t>
            </a:r>
            <a:r>
              <a:rPr lang="en-GB" sz="1800" dirty="0">
                <a:latin typeface="Roboto Light" panose="02000000000000000000" pitchFamily="2" charset="0"/>
                <a:ea typeface="Roboto Light" panose="02000000000000000000" pitchFamily="2" charset="0"/>
              </a:rPr>
              <a:t> scale condenses the distance between each of the data points when the value of the data points increase</a:t>
            </a:r>
          </a:p>
        </p:txBody>
      </p:sp>
      <p:pic>
        <p:nvPicPr>
          <p:cNvPr id="8" name="Picture 7"/>
          <p:cNvPicPr>
            <a:picLocks noChangeAspect="1"/>
          </p:cNvPicPr>
          <p:nvPr/>
        </p:nvPicPr>
        <p:blipFill>
          <a:blip r:embed="rId2"/>
          <a:stretch>
            <a:fillRect/>
          </a:stretch>
        </p:blipFill>
        <p:spPr>
          <a:xfrm>
            <a:off x="1905000" y="2894240"/>
            <a:ext cx="4572000" cy="2161442"/>
          </a:xfrm>
          <a:prstGeom prst="rect">
            <a:avLst/>
          </a:prstGeom>
        </p:spPr>
      </p:pic>
      <p:sp>
        <p:nvSpPr>
          <p:cNvPr id="9" name="Rectangle 8"/>
          <p:cNvSpPr/>
          <p:nvPr/>
        </p:nvSpPr>
        <p:spPr>
          <a:xfrm>
            <a:off x="6553103" y="4104631"/>
            <a:ext cx="2306417" cy="900246"/>
          </a:xfrm>
          <a:prstGeom prst="rect">
            <a:avLst/>
          </a:prstGeom>
        </p:spPr>
        <p:txBody>
          <a:bodyPr wrap="square">
            <a:spAutoFit/>
          </a:bodyPr>
          <a:lstStyle/>
          <a:p>
            <a:r>
              <a:rPr lang="en-SG" sz="1050" i="1" dirty="0">
                <a:solidFill>
                  <a:prstClr val="black"/>
                </a:solidFill>
                <a:latin typeface="Calibri"/>
              </a:rPr>
              <a:t>Source: </a:t>
            </a:r>
            <a:r>
              <a:rPr lang="en-SG" sz="1050" i="1" dirty="0">
                <a:solidFill>
                  <a:prstClr val="black"/>
                </a:solidFill>
                <a:latin typeface="Calibri"/>
                <a:hlinkClick r:id="rId3"/>
              </a:rPr>
              <a:t>http://canvasjs.com/wp-content/uploads/images/gallery/javascript-chart-logarithmic-axis/html5-javascript-chart-multiple-logarithmic-axis.jpeg</a:t>
            </a:r>
            <a:r>
              <a:rPr lang="en-SG" sz="1050" i="1" dirty="0">
                <a:solidFill>
                  <a:prstClr val="black"/>
                </a:solidFill>
                <a:latin typeface="Calibri"/>
              </a:rPr>
              <a:t> </a:t>
            </a:r>
          </a:p>
        </p:txBody>
      </p:sp>
      <p:sp>
        <p:nvSpPr>
          <p:cNvPr id="7" name="Rectangle 6">
            <a:extLst>
              <a:ext uri="{FF2B5EF4-FFF2-40B4-BE49-F238E27FC236}">
                <a16:creationId xmlns:a16="http://schemas.microsoft.com/office/drawing/2014/main" id="{CD630322-99F9-41F7-88A6-6162F242CB88}"/>
              </a:ext>
            </a:extLst>
          </p:cNvPr>
          <p:cNvSpPr/>
          <p:nvPr/>
        </p:nvSpPr>
        <p:spPr>
          <a:xfrm>
            <a:off x="6640169" y="2720339"/>
            <a:ext cx="2243618" cy="90024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A log scale is very useful to show rate of change but best to use it carefully and by explaining to your audience that the graph is in a log-scale</a:t>
            </a:r>
          </a:p>
        </p:txBody>
      </p:sp>
      <p:pic>
        <p:nvPicPr>
          <p:cNvPr id="5" name="Picture 4">
            <a:extLst>
              <a:ext uri="{FF2B5EF4-FFF2-40B4-BE49-F238E27FC236}">
                <a16:creationId xmlns:a16="http://schemas.microsoft.com/office/drawing/2014/main" id="{2F615237-6362-4844-A029-DAE619D93C8D}"/>
              </a:ext>
            </a:extLst>
          </p:cNvPr>
          <p:cNvPicPr>
            <a:picLocks noChangeAspect="1"/>
          </p:cNvPicPr>
          <p:nvPr/>
        </p:nvPicPr>
        <p:blipFill>
          <a:blip r:embed="rId4"/>
          <a:stretch>
            <a:fillRect/>
          </a:stretch>
        </p:blipFill>
        <p:spPr>
          <a:xfrm>
            <a:off x="5040900" y="182731"/>
            <a:ext cx="4045240" cy="1318409"/>
          </a:xfrm>
          <a:prstGeom prst="rect">
            <a:avLst/>
          </a:prstGeom>
        </p:spPr>
      </p:pic>
    </p:spTree>
    <p:extLst>
      <p:ext uri="{BB962C8B-B14F-4D97-AF65-F5344CB8AC3E}">
        <p14:creationId xmlns:p14="http://schemas.microsoft.com/office/powerpoint/2010/main" val="3597936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257174" y="1246732"/>
            <a:ext cx="8658225" cy="1618932"/>
          </a:xfrm>
        </p:spPr>
        <p:txBody>
          <a:bodyPr/>
          <a:lstStyle>
            <a:lvl1pPr>
              <a:defRPr sz="4500" baseline="0">
                <a:solidFill>
                  <a:srgbClr val="003B5C"/>
                </a:solidFill>
              </a:defRPr>
            </a:lvl1pPr>
          </a:lstStyle>
          <a:p>
            <a:r>
              <a:rPr lang="en-GB" sz="4300" dirty="0">
                <a:solidFill>
                  <a:schemeClr val="bg1"/>
                </a:solidFill>
                <a:latin typeface="Roboto Medium" panose="02000000000000000000" pitchFamily="2" charset="0"/>
                <a:ea typeface="Roboto Medium" panose="02000000000000000000" pitchFamily="2" charset="0"/>
              </a:rPr>
              <a:t>Visualisation for Business</a:t>
            </a:r>
            <a:br>
              <a:rPr lang="en-GB" sz="4300" dirty="0">
                <a:solidFill>
                  <a:schemeClr val="bg1"/>
                </a:solidFill>
                <a:latin typeface="Roboto Medium" panose="02000000000000000000" pitchFamily="2" charset="0"/>
                <a:ea typeface="Roboto Medium" panose="02000000000000000000" pitchFamily="2" charset="0"/>
              </a:rPr>
            </a:br>
            <a:r>
              <a:rPr lang="en-GB" sz="4300" dirty="0">
                <a:solidFill>
                  <a:srgbClr val="DA291C"/>
                </a:solidFill>
                <a:latin typeface="Roboto Medium" panose="02000000000000000000" pitchFamily="2" charset="0"/>
                <a:ea typeface="Roboto Medium" panose="02000000000000000000" pitchFamily="2" charset="0"/>
              </a:rPr>
              <a:t>ANL 201</a:t>
            </a:r>
          </a:p>
        </p:txBody>
      </p:sp>
      <p:sp>
        <p:nvSpPr>
          <p:cNvPr id="3" name="Subtitle 2"/>
          <p:cNvSpPr>
            <a:spLocks noGrp="1"/>
          </p:cNvSpPr>
          <p:nvPr>
            <p:ph type="subTitle" idx="1"/>
          </p:nvPr>
        </p:nvSpPr>
        <p:spPr>
          <a:xfrm>
            <a:off x="253128" y="2865663"/>
            <a:ext cx="6400800" cy="904985"/>
          </a:xfrm>
        </p:spPr>
        <p:txBody>
          <a:bodyPr anchor="b"/>
          <a:lstStyle/>
          <a:p>
            <a:r>
              <a:rPr lang="en-GB" i="1" dirty="0">
                <a:latin typeface="Roboto Medium" panose="02000000000000000000" pitchFamily="2" charset="0"/>
                <a:ea typeface="Roboto Medium" panose="02000000000000000000" pitchFamily="2" charset="0"/>
              </a:rPr>
              <a:t>The Art of Data Visualisation</a:t>
            </a:r>
            <a:br>
              <a:rPr lang="en-GB" i="1" dirty="0">
                <a:latin typeface="Roboto Medium" panose="02000000000000000000" pitchFamily="2" charset="0"/>
                <a:ea typeface="Roboto Medium" panose="02000000000000000000" pitchFamily="2" charset="0"/>
              </a:rPr>
            </a:br>
            <a:r>
              <a:rPr lang="en-GB" i="1" dirty="0">
                <a:latin typeface="Roboto Medium" panose="02000000000000000000" pitchFamily="2" charset="0"/>
                <a:ea typeface="Roboto Medium" panose="02000000000000000000" pitchFamily="2" charset="0"/>
              </a:rPr>
              <a:t>Study Unit 3</a:t>
            </a:r>
          </a:p>
        </p:txBody>
      </p:sp>
      <p:sp>
        <p:nvSpPr>
          <p:cNvPr id="5" name="TextBox 4">
            <a:extLst>
              <a:ext uri="{FF2B5EF4-FFF2-40B4-BE49-F238E27FC236}">
                <a16:creationId xmlns:a16="http://schemas.microsoft.com/office/drawing/2014/main" id="{45046DA9-42C1-434F-B97F-C36B999B5F80}"/>
              </a:ext>
            </a:extLst>
          </p:cNvPr>
          <p:cNvSpPr txBox="1"/>
          <p:nvPr/>
        </p:nvSpPr>
        <p:spPr>
          <a:xfrm>
            <a:off x="253128" y="3896768"/>
            <a:ext cx="1127232" cy="276999"/>
          </a:xfrm>
          <a:prstGeom prst="rect">
            <a:avLst/>
          </a:prstGeom>
          <a:noFill/>
        </p:spPr>
        <p:txBody>
          <a:bodyPr wrap="none" rtlCol="0">
            <a:spAutoFit/>
          </a:bodyPr>
          <a:lstStyle/>
          <a:p>
            <a:r>
              <a:rPr lang="en-US" sz="1200" dirty="0">
                <a:solidFill>
                  <a:srgbClr val="99D6EA"/>
                </a:solidFill>
                <a:latin typeface="Roboto Medium" panose="02000000000000000000" pitchFamily="2" charset="0"/>
                <a:ea typeface="Roboto Medium" panose="02000000000000000000" pitchFamily="2" charset="0"/>
              </a:rPr>
              <a:t>January 2021</a:t>
            </a:r>
          </a:p>
        </p:txBody>
      </p:sp>
    </p:spTree>
    <p:extLst>
      <p:ext uri="{BB962C8B-B14F-4D97-AF65-F5344CB8AC3E}">
        <p14:creationId xmlns:p14="http://schemas.microsoft.com/office/powerpoint/2010/main" val="18409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13" y="228312"/>
            <a:ext cx="8563649" cy="823392"/>
          </a:xfrm>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4" y="1000555"/>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(2/3)</a:t>
            </a:r>
          </a:p>
        </p:txBody>
      </p:sp>
      <p:sp>
        <p:nvSpPr>
          <p:cNvPr id="4" name="Content Placeholder 3"/>
          <p:cNvSpPr>
            <a:spLocks noGrp="1"/>
          </p:cNvSpPr>
          <p:nvPr>
            <p:ph idx="1"/>
          </p:nvPr>
        </p:nvSpPr>
        <p:spPr>
          <a:xfrm>
            <a:off x="260214" y="1359126"/>
            <a:ext cx="856364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i="1" dirty="0">
                <a:solidFill>
                  <a:srgbClr val="01385B"/>
                </a:solidFill>
                <a:latin typeface="Roboto" panose="02000000000000000000" pitchFamily="2" charset="0"/>
                <a:ea typeface="Roboto" panose="02000000000000000000" pitchFamily="2" charset="0"/>
              </a:rPr>
              <a:t>percent</a:t>
            </a:r>
            <a:r>
              <a:rPr lang="en-GB" sz="1800" dirty="0">
                <a:latin typeface="Roboto Light" panose="02000000000000000000" pitchFamily="2" charset="0"/>
                <a:ea typeface="Roboto Light" panose="02000000000000000000" pitchFamily="2" charset="0"/>
              </a:rPr>
              <a:t> scale is usually linear, but when it is used to represent part of the whole data, its maximum is 100 percent</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a </a:t>
            </a:r>
            <a:r>
              <a:rPr lang="en-GB" sz="1800" i="1" dirty="0">
                <a:solidFill>
                  <a:srgbClr val="01385B"/>
                </a:solidFill>
                <a:latin typeface="Roboto" panose="02000000000000000000" pitchFamily="2" charset="0"/>
                <a:ea typeface="Roboto" panose="02000000000000000000" pitchFamily="2" charset="0"/>
              </a:rPr>
              <a:t>categorical</a:t>
            </a:r>
            <a:r>
              <a:rPr lang="en-GB" sz="1800" dirty="0">
                <a:latin typeface="Roboto Light" panose="02000000000000000000" pitchFamily="2" charset="0"/>
                <a:ea typeface="Roboto Light" panose="02000000000000000000" pitchFamily="2" charset="0"/>
              </a:rPr>
              <a:t> scale when we want to provide visual separation of categorical data, such as country of residence or gender</a:t>
            </a:r>
          </a:p>
        </p:txBody>
      </p:sp>
      <p:pic>
        <p:nvPicPr>
          <p:cNvPr id="5" name="Picture 4"/>
          <p:cNvPicPr>
            <a:picLocks noChangeAspect="1"/>
          </p:cNvPicPr>
          <p:nvPr/>
        </p:nvPicPr>
        <p:blipFill>
          <a:blip r:embed="rId2"/>
          <a:stretch>
            <a:fillRect/>
          </a:stretch>
        </p:blipFill>
        <p:spPr>
          <a:xfrm>
            <a:off x="2655566" y="2677160"/>
            <a:ext cx="3877159" cy="2407920"/>
          </a:xfrm>
          <a:prstGeom prst="rect">
            <a:avLst/>
          </a:prstGeom>
        </p:spPr>
      </p:pic>
      <p:sp>
        <p:nvSpPr>
          <p:cNvPr id="6" name="TextBox 5"/>
          <p:cNvSpPr txBox="1"/>
          <p:nvPr/>
        </p:nvSpPr>
        <p:spPr>
          <a:xfrm>
            <a:off x="633664" y="3047032"/>
            <a:ext cx="2021902"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Percent Scale</a:t>
            </a:r>
          </a:p>
        </p:txBody>
      </p:sp>
      <p:sp>
        <p:nvSpPr>
          <p:cNvPr id="7" name="TextBox 6"/>
          <p:cNvSpPr txBox="1"/>
          <p:nvPr/>
        </p:nvSpPr>
        <p:spPr>
          <a:xfrm>
            <a:off x="1174684" y="4142101"/>
            <a:ext cx="1920571" cy="369332"/>
          </a:xfrm>
          <a:prstGeom prst="rect">
            <a:avLst/>
          </a:prstGeom>
          <a:noFill/>
        </p:spPr>
        <p:txBody>
          <a:bodyPr wrap="square" rtlCol="0">
            <a:spAutoFit/>
          </a:bodyPr>
          <a:lstStyle/>
          <a:p>
            <a:r>
              <a:rPr lang="en-SG" dirty="0">
                <a:solidFill>
                  <a:schemeClr val="tx1">
                    <a:lumMod val="95000"/>
                    <a:lumOff val="5000"/>
                  </a:schemeClr>
                </a:solidFill>
                <a:latin typeface="Roboto Light" panose="02000000000000000000" pitchFamily="2" charset="0"/>
                <a:ea typeface="Roboto Light" panose="02000000000000000000" pitchFamily="2" charset="0"/>
              </a:rPr>
              <a:t>Categorical Scale</a:t>
            </a:r>
          </a:p>
        </p:txBody>
      </p:sp>
      <p:sp>
        <p:nvSpPr>
          <p:cNvPr id="8" name="Rectangle 7">
            <a:extLst>
              <a:ext uri="{FF2B5EF4-FFF2-40B4-BE49-F238E27FC236}">
                <a16:creationId xmlns:a16="http://schemas.microsoft.com/office/drawing/2014/main" id="{2BEF27DC-DBE1-4D6B-B397-1DBECBC69845}"/>
              </a:ext>
            </a:extLst>
          </p:cNvPr>
          <p:cNvSpPr/>
          <p:nvPr/>
        </p:nvSpPr>
        <p:spPr>
          <a:xfrm>
            <a:off x="6198209" y="4039991"/>
            <a:ext cx="1116991" cy="20422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dirty="0">
                <a:solidFill>
                  <a:srgbClr val="6600FF"/>
                </a:solidFill>
              </a:rPr>
              <a:t>Ordinal Scale</a:t>
            </a:r>
          </a:p>
        </p:txBody>
      </p:sp>
    </p:spTree>
    <p:extLst>
      <p:ext uri="{BB962C8B-B14F-4D97-AF65-F5344CB8AC3E}">
        <p14:creationId xmlns:p14="http://schemas.microsoft.com/office/powerpoint/2010/main" val="39991747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Comparing the different scales (3/3)</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We use the </a:t>
            </a:r>
            <a:r>
              <a:rPr lang="en-GB" sz="1800" i="1" dirty="0">
                <a:solidFill>
                  <a:srgbClr val="01385B"/>
                </a:solidFill>
                <a:latin typeface="Roboto" panose="02000000000000000000" pitchFamily="2" charset="0"/>
                <a:ea typeface="Roboto" panose="02000000000000000000" pitchFamily="2" charset="0"/>
              </a:rPr>
              <a:t>time</a:t>
            </a:r>
            <a:r>
              <a:rPr lang="en-GB" sz="1800" dirty="0">
                <a:latin typeface="Roboto Light" panose="02000000000000000000" pitchFamily="2" charset="0"/>
                <a:ea typeface="Roboto Light" panose="02000000000000000000" pitchFamily="2" charset="0"/>
              </a:rPr>
              <a:t> scale when we want to plot temporal data on a linear scale, or to divide the temporal data on a categorical scale, such as by year, month or day</a:t>
            </a:r>
          </a:p>
        </p:txBody>
      </p:sp>
      <p:pic>
        <p:nvPicPr>
          <p:cNvPr id="5" name="Picture 4"/>
          <p:cNvPicPr>
            <a:picLocks noChangeAspect="1"/>
          </p:cNvPicPr>
          <p:nvPr/>
        </p:nvPicPr>
        <p:blipFill>
          <a:blip r:embed="rId2"/>
          <a:stretch>
            <a:fillRect/>
          </a:stretch>
        </p:blipFill>
        <p:spPr>
          <a:xfrm>
            <a:off x="2270760" y="2560629"/>
            <a:ext cx="4323080" cy="2485988"/>
          </a:xfrm>
          <a:prstGeom prst="rect">
            <a:avLst/>
          </a:prstGeom>
        </p:spPr>
      </p:pic>
      <p:sp>
        <p:nvSpPr>
          <p:cNvPr id="6" name="TextBox 5"/>
          <p:cNvSpPr txBox="1"/>
          <p:nvPr/>
        </p:nvSpPr>
        <p:spPr>
          <a:xfrm>
            <a:off x="6654928" y="4213963"/>
            <a:ext cx="2417952"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3"/>
              </a:rPr>
              <a:t>https://s-media-cache-ak0.pinimg.com/originals/06/d2/7c/06d27c4e1d7d594ad5f130dc531d2e56.jpg</a:t>
            </a:r>
            <a:r>
              <a:rPr lang="en-SG" sz="1000" i="1" dirty="0">
                <a:solidFill>
                  <a:prstClr val="black"/>
                </a:solidFill>
                <a:latin typeface="Calibri"/>
              </a:rPr>
              <a:t> </a:t>
            </a:r>
          </a:p>
        </p:txBody>
      </p:sp>
    </p:spTree>
    <p:extLst>
      <p:ext uri="{BB962C8B-B14F-4D97-AF65-F5344CB8AC3E}">
        <p14:creationId xmlns:p14="http://schemas.microsoft.com/office/powerpoint/2010/main" val="2770544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Context</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257150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big idea</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Context</a:t>
            </a:r>
            <a:r>
              <a:rPr lang="en-GB" sz="1800" dirty="0">
                <a:latin typeface="Roboto Light" panose="02000000000000000000" pitchFamily="2" charset="0"/>
                <a:ea typeface="Roboto Light" panose="02000000000000000000" pitchFamily="2" charset="0"/>
              </a:rPr>
              <a:t> is a data visualisation component that lends to better understanding of </a:t>
            </a:r>
            <a:r>
              <a:rPr lang="en-GB" sz="1800" b="1" dirty="0">
                <a:solidFill>
                  <a:srgbClr val="FF0000"/>
                </a:solidFill>
                <a:latin typeface="Roboto Light" panose="02000000000000000000" pitchFamily="2" charset="0"/>
                <a:ea typeface="Roboto Light" panose="02000000000000000000" pitchFamily="2" charset="0"/>
              </a:rPr>
              <a:t>who, what, when, where and why of the data</a:t>
            </a:r>
            <a:r>
              <a:rPr lang="en-GB" sz="1800" dirty="0">
                <a:latin typeface="Roboto Light" panose="02000000000000000000" pitchFamily="2" charset="0"/>
                <a:ea typeface="Roboto Light" panose="02000000000000000000" pitchFamily="2" charset="0"/>
              </a:rPr>
              <a:t>. Context can make the data clearer for interpretation</a:t>
            </a:r>
          </a:p>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we would like to enable viewers to see the data visualisation object of primary interest in full detail, and at the same time get an overview within the context (i.e., surrounding information) available, this is known as a </a:t>
            </a:r>
            <a:r>
              <a:rPr lang="en-GB" sz="1800" i="1" dirty="0">
                <a:solidFill>
                  <a:srgbClr val="01385B"/>
                </a:solidFill>
                <a:latin typeface="Roboto" panose="02000000000000000000" pitchFamily="2" charset="0"/>
                <a:ea typeface="Roboto" panose="02000000000000000000" pitchFamily="2" charset="0"/>
              </a:rPr>
              <a:t>focus-context problem </a:t>
            </a:r>
            <a:r>
              <a:rPr lang="en-GB" sz="1800" dirty="0">
                <a:latin typeface="Roboto Light" panose="02000000000000000000" pitchFamily="2" charset="0"/>
                <a:ea typeface="Roboto Light" panose="02000000000000000000" pitchFamily="2" charset="0"/>
              </a:rPr>
              <a:t>in data visualisation</a:t>
            </a:r>
          </a:p>
        </p:txBody>
      </p:sp>
    </p:spTree>
    <p:extLst>
      <p:ext uri="{BB962C8B-B14F-4D97-AF65-F5344CB8AC3E}">
        <p14:creationId xmlns:p14="http://schemas.microsoft.com/office/powerpoint/2010/main" val="2286993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three premises of the focus-context problem</a:t>
            </a:r>
          </a:p>
        </p:txBody>
      </p:sp>
      <p:sp>
        <p:nvSpPr>
          <p:cNvPr id="4" name="Content Placeholder 3"/>
          <p:cNvSpPr>
            <a:spLocks noGrp="1"/>
          </p:cNvSpPr>
          <p:nvPr>
            <p:ph idx="1"/>
          </p:nvPr>
        </p:nvSpPr>
        <p:spPr/>
        <p:txBody>
          <a:bodyPr>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viewer needs both context (i.e., overview of the information), and focus (i.e., details of the information) simultaneously</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 information needed in the overview may be different from that needed in the detail</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These two types of information need to be combined within a single interactive data visualisation</a:t>
            </a:r>
          </a:p>
        </p:txBody>
      </p:sp>
    </p:spTree>
    <p:extLst>
      <p:ext uri="{BB962C8B-B14F-4D97-AF65-F5344CB8AC3E}">
        <p14:creationId xmlns:p14="http://schemas.microsoft.com/office/powerpoint/2010/main" val="42396523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Spatial</a:t>
            </a:r>
            <a:r>
              <a:rPr lang="en-GB" sz="1800" dirty="0">
                <a:latin typeface="Roboto Light" panose="02000000000000000000" pitchFamily="2" charset="0"/>
                <a:ea typeface="Roboto Light" panose="02000000000000000000" pitchFamily="2" charset="0"/>
              </a:rPr>
              <a:t> related problems are common to all Data Visualisation that use maps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Structural</a:t>
            </a:r>
            <a:r>
              <a:rPr lang="en-GB" sz="1800" dirty="0">
                <a:latin typeface="Roboto Light" panose="02000000000000000000" pitchFamily="2" charset="0"/>
                <a:ea typeface="Roboto Light" panose="02000000000000000000" pitchFamily="2" charset="0"/>
              </a:rPr>
              <a:t> related problem arises when we try to visualise data that have structural components at many levels</a:t>
            </a:r>
          </a:p>
          <a:p>
            <a:pPr marL="177800" indent="-177800">
              <a:spcBef>
                <a:spcPts val="0"/>
              </a:spcBef>
              <a:spcAft>
                <a:spcPts val="1200"/>
              </a:spcAft>
              <a:buClr>
                <a:srgbClr val="CE0000"/>
              </a:buClr>
              <a:buFont typeface="System Font Regular"/>
              <a:buChar char="‣"/>
            </a:pPr>
            <a:r>
              <a:rPr lang="en-GB" sz="1800" i="1" dirty="0">
                <a:solidFill>
                  <a:srgbClr val="01385B"/>
                </a:solidFill>
                <a:latin typeface="Roboto" panose="02000000000000000000" pitchFamily="2" charset="0"/>
                <a:ea typeface="Roboto" panose="02000000000000000000" pitchFamily="2" charset="0"/>
              </a:rPr>
              <a:t>Temporal</a:t>
            </a:r>
            <a:r>
              <a:rPr lang="en-GB" sz="1800" dirty="0">
                <a:latin typeface="Roboto Light" panose="02000000000000000000" pitchFamily="2" charset="0"/>
                <a:ea typeface="Roboto Light" panose="02000000000000000000" pitchFamily="2" charset="0"/>
              </a:rPr>
              <a:t> related problem involves understanding the timing of data at very different scales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Sub-types of the focus-context problem</a:t>
            </a:r>
          </a:p>
        </p:txBody>
      </p:sp>
    </p:spTree>
    <p:extLst>
      <p:ext uri="{BB962C8B-B14F-4D97-AF65-F5344CB8AC3E}">
        <p14:creationId xmlns:p14="http://schemas.microsoft.com/office/powerpoint/2010/main" val="1787627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distortion</a:t>
            </a:r>
            <a:r>
              <a:rPr lang="en-GB" sz="1800" dirty="0">
                <a:solidFill>
                  <a:schemeClr val="tx1"/>
                </a:solidFill>
                <a:latin typeface="Roboto Light" panose="02000000000000000000" pitchFamily="2" charset="0"/>
                <a:ea typeface="Roboto Light" panose="02000000000000000000" pitchFamily="2" charset="0"/>
              </a:rPr>
              <a:t> technique spatially distorts a data presentation to give more room to the designated points of interest, and to decrease the space given to regions away from those points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distortion</a:t>
            </a:r>
          </a:p>
        </p:txBody>
      </p:sp>
    </p:spTree>
    <p:extLst>
      <p:ext uri="{BB962C8B-B14F-4D97-AF65-F5344CB8AC3E}">
        <p14:creationId xmlns:p14="http://schemas.microsoft.com/office/powerpoint/2010/main" val="294203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Hyperbolic Tree Browser</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291" y="1006534"/>
            <a:ext cx="4245298" cy="36796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52762050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Distortion – Table </a:t>
            </a:r>
            <a:r>
              <a:rPr lang="en-GB" sz="1800" i="1" dirty="0" err="1">
                <a:latin typeface="Roboto Medium" panose="02000000000000000000" pitchFamily="2" charset="0"/>
                <a:ea typeface="Roboto Medium" panose="02000000000000000000" pitchFamily="2" charset="0"/>
              </a:rPr>
              <a:t>Lense</a:t>
            </a:r>
            <a:r>
              <a:rPr lang="en-GB" sz="1800" i="1" dirty="0">
                <a:latin typeface="Roboto Medium" panose="02000000000000000000" pitchFamily="2" charset="0"/>
                <a:ea typeface="Roboto Medium" panose="02000000000000000000" pitchFamily="2" charset="0"/>
              </a:rPr>
              <a:t> </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904" y="1006534"/>
            <a:ext cx="6128545" cy="3767376"/>
          </a:xfrm>
          <a:prstGeom prst="rect">
            <a:avLst/>
          </a:prstGeom>
        </p:spPr>
      </p:pic>
    </p:spTree>
    <p:custDataLst>
      <p:tags r:id="rId1"/>
    </p:custDataLst>
    <p:extLst>
      <p:ext uri="{BB962C8B-B14F-4D97-AF65-F5344CB8AC3E}">
        <p14:creationId xmlns:p14="http://schemas.microsoft.com/office/powerpoint/2010/main" val="1884476313"/>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698" y="1650100"/>
            <a:ext cx="3953396" cy="2985552"/>
          </a:xfrm>
          <a:prstGeom prst="rect">
            <a:avLst/>
          </a:prstGeom>
        </p:spPr>
      </p:pic>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a:xfrm>
            <a:off x="260213" y="1905100"/>
            <a:ext cx="5424308"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rapid zooming </a:t>
            </a:r>
            <a:r>
              <a:rPr lang="en-GB" sz="1800" dirty="0">
                <a:solidFill>
                  <a:schemeClr val="tx1"/>
                </a:solidFill>
                <a:latin typeface="Roboto Light" panose="02000000000000000000" pitchFamily="2" charset="0"/>
                <a:ea typeface="Roboto Light" panose="02000000000000000000" pitchFamily="2" charset="0"/>
              </a:rPr>
              <a:t>technique allows viewers to zoom rapidly in and out of points of interest</a:t>
            </a:r>
          </a:p>
          <a:p>
            <a:pPr marL="177800" indent="-177800">
              <a:spcBef>
                <a:spcPts val="0"/>
              </a:spcBef>
              <a:spcAft>
                <a:spcPts val="1200"/>
              </a:spcAft>
              <a:buClr>
                <a:srgbClr val="CE0000"/>
              </a:buClr>
              <a:buFont typeface="System Font Regular"/>
              <a:buChar char="‣"/>
            </a:pPr>
            <a:r>
              <a:rPr lang="en-US" sz="1800" dirty="0">
                <a:solidFill>
                  <a:schemeClr val="tx1"/>
                </a:solidFill>
                <a:latin typeface="Roboto Light" panose="02000000000000000000" pitchFamily="2" charset="0"/>
                <a:ea typeface="Roboto Light" panose="02000000000000000000" pitchFamily="2" charset="0"/>
              </a:rPr>
              <a:t>Pad and Pad++ systems proposed by </a:t>
            </a:r>
            <a:r>
              <a:rPr lang="en-US" sz="1800" dirty="0" err="1">
                <a:solidFill>
                  <a:schemeClr val="tx1"/>
                </a:solidFill>
                <a:latin typeface="Roboto Light" panose="02000000000000000000" pitchFamily="2" charset="0"/>
                <a:ea typeface="Roboto Light" panose="02000000000000000000" pitchFamily="2" charset="0"/>
              </a:rPr>
              <a:t>Bederson</a:t>
            </a:r>
            <a:r>
              <a:rPr lang="en-US" sz="1800" dirty="0">
                <a:solidFill>
                  <a:schemeClr val="tx1"/>
                </a:solidFill>
                <a:latin typeface="Roboto Light" panose="02000000000000000000" pitchFamily="2" charset="0"/>
                <a:ea typeface="Roboto Light" panose="02000000000000000000" pitchFamily="2" charset="0"/>
              </a:rPr>
              <a:t> and </a:t>
            </a:r>
            <a:r>
              <a:rPr lang="en-US" sz="1800" dirty="0" err="1">
                <a:solidFill>
                  <a:schemeClr val="tx1"/>
                </a:solidFill>
                <a:latin typeface="Roboto Light" panose="02000000000000000000" pitchFamily="2" charset="0"/>
                <a:ea typeface="Roboto Light" panose="02000000000000000000" pitchFamily="2" charset="0"/>
              </a:rPr>
              <a:t>Hallan</a:t>
            </a:r>
            <a:r>
              <a:rPr lang="en-US" sz="1800" dirty="0">
                <a:solidFill>
                  <a:schemeClr val="tx1"/>
                </a:solidFill>
                <a:latin typeface="Roboto Light" panose="02000000000000000000" pitchFamily="2" charset="0"/>
                <a:ea typeface="Roboto Light" panose="02000000000000000000" pitchFamily="2" charset="0"/>
              </a:rPr>
              <a:t> in their publication in 1994 are examples of the Rapid Zooming technique’s application.</a:t>
            </a:r>
          </a:p>
          <a:p>
            <a:pPr marL="177800" indent="-177800">
              <a:spcBef>
                <a:spcPts val="0"/>
              </a:spcBef>
              <a:spcAft>
                <a:spcPts val="1200"/>
              </a:spcAft>
              <a:buClr>
                <a:srgbClr val="CE0000"/>
              </a:buClr>
              <a:buFont typeface="System Font Regular"/>
              <a:buChar char="‣"/>
            </a:pPr>
            <a:endParaRPr lang="en-GB" sz="1800" dirty="0">
              <a:solidFill>
                <a:schemeClr val="tx1"/>
              </a:solidFill>
              <a:latin typeface="Roboto Light" panose="02000000000000000000" pitchFamily="2" charset="0"/>
              <a:ea typeface="Roboto Light" panose="02000000000000000000" pitchFamily="2" charset="0"/>
            </a:endParaRP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rapid zooming</a:t>
            </a:r>
          </a:p>
        </p:txBody>
      </p:sp>
    </p:spTree>
    <p:extLst>
      <p:ext uri="{BB962C8B-B14F-4D97-AF65-F5344CB8AC3E}">
        <p14:creationId xmlns:p14="http://schemas.microsoft.com/office/powerpoint/2010/main" val="210820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sz="3200" dirty="0">
                <a:latin typeface="Roboto Medium" panose="02000000000000000000" pitchFamily="2" charset="0"/>
                <a:ea typeface="Roboto Medium" panose="02000000000000000000" pitchFamily="2" charset="0"/>
              </a:rPr>
              <a:t>Four Components of Data </a:t>
            </a:r>
            <a:r>
              <a:rPr lang="en-US" sz="3200" dirty="0" err="1">
                <a:latin typeface="Roboto Medium" panose="02000000000000000000" pitchFamily="2" charset="0"/>
                <a:ea typeface="Roboto Medium" panose="02000000000000000000" pitchFamily="2" charset="0"/>
              </a:rPr>
              <a:t>Visualisation</a:t>
            </a:r>
            <a:endParaRPr lang="en-GB" sz="3200" dirty="0">
              <a:latin typeface="Roboto Medium" panose="02000000000000000000" pitchFamily="2" charset="0"/>
              <a:ea typeface="Roboto Medium" panose="02000000000000000000" pitchFamily="2" charset="0"/>
            </a:endParaRPr>
          </a:p>
        </p:txBody>
      </p:sp>
      <p:sp>
        <p:nvSpPr>
          <p:cNvPr id="4" name="Content Placeholder 3"/>
          <p:cNvSpPr>
            <a:spLocks noGrp="1"/>
          </p:cNvSpPr>
          <p:nvPr>
            <p:ph idx="1"/>
          </p:nvPr>
        </p:nvSpPr>
        <p:spPr>
          <a:xfrm>
            <a:off x="260211" y="1432660"/>
            <a:ext cx="8563649" cy="2475553"/>
          </a:xfrm>
        </p:spPr>
        <p:txBody>
          <a:bodyPr>
            <a:noAutofit/>
          </a:bodyPr>
          <a:lstStyle/>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Four components of Data </a:t>
            </a:r>
            <a:r>
              <a:rPr lang="en-US" sz="1800" dirty="0" err="1">
                <a:latin typeface="Roboto Light" panose="02000000000000000000" pitchFamily="2" charset="0"/>
                <a:ea typeface="Roboto Light" panose="02000000000000000000" pitchFamily="2" charset="0"/>
              </a:rPr>
              <a:t>Visualisation</a:t>
            </a:r>
            <a:r>
              <a:rPr lang="en-US" sz="1800" dirty="0">
                <a:latin typeface="Roboto Light" panose="02000000000000000000" pitchFamily="2" charset="0"/>
                <a:ea typeface="Roboto Light" panose="02000000000000000000" pitchFamily="2" charset="0"/>
              </a:rPr>
              <a:t> are Visual Cues, Coordinate Systems, Scales and Context (</a:t>
            </a:r>
            <a:r>
              <a:rPr lang="en-US" sz="1800" dirty="0" err="1">
                <a:latin typeface="Roboto Light" panose="02000000000000000000" pitchFamily="2" charset="0"/>
                <a:ea typeface="Roboto Light" panose="02000000000000000000" pitchFamily="2" charset="0"/>
              </a:rPr>
              <a:t>Yau</a:t>
            </a:r>
            <a:r>
              <a:rPr lang="en-US" sz="1800" dirty="0">
                <a:latin typeface="Roboto Light" panose="02000000000000000000" pitchFamily="2" charset="0"/>
                <a:ea typeface="Roboto Light" panose="02000000000000000000" pitchFamily="2" charset="0"/>
              </a:rPr>
              <a:t> 2013).</a:t>
            </a:r>
          </a:p>
          <a:p>
            <a:pPr>
              <a:spcBef>
                <a:spcPts val="0"/>
              </a:spcBef>
              <a:spcAft>
                <a:spcPts val="1200"/>
              </a:spcAft>
              <a:buClr>
                <a:srgbClr val="CE0000"/>
              </a:buClr>
              <a:buFont typeface="Wingdings" panose="05000000000000000000" pitchFamily="2" charset="2"/>
              <a:buChar char="Ø"/>
            </a:pPr>
            <a:r>
              <a:rPr lang="en-US" sz="1800" dirty="0">
                <a:latin typeface="Roboto Light" panose="02000000000000000000" pitchFamily="2" charset="0"/>
                <a:ea typeface="Roboto Light" panose="02000000000000000000" pitchFamily="2" charset="0"/>
              </a:rPr>
              <a:t>These four components work together and each of them affects the other.</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2357120" y="2468880"/>
            <a:ext cx="3975904" cy="2455968"/>
          </a:xfrm>
          <a:prstGeom prst="rect">
            <a:avLst/>
          </a:prstGeom>
        </p:spPr>
      </p:pic>
      <p:sp>
        <p:nvSpPr>
          <p:cNvPr id="6" name="TextBox 5">
            <a:extLst>
              <a:ext uri="{FF2B5EF4-FFF2-40B4-BE49-F238E27FC236}">
                <a16:creationId xmlns:a16="http://schemas.microsoft.com/office/drawing/2014/main" id="{E75C6413-3497-438C-AB58-1CD3487AF468}"/>
              </a:ext>
            </a:extLst>
          </p:cNvPr>
          <p:cNvSpPr txBox="1"/>
          <p:nvPr/>
        </p:nvSpPr>
        <p:spPr>
          <a:xfrm>
            <a:off x="5047701" y="2481730"/>
            <a:ext cx="1308345"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Context Cue</a:t>
            </a:r>
            <a:endParaRPr lang="en-SG" sz="1400" dirty="0"/>
          </a:p>
        </p:txBody>
      </p:sp>
      <p:sp>
        <p:nvSpPr>
          <p:cNvPr id="7" name="TextBox 6">
            <a:extLst>
              <a:ext uri="{FF2B5EF4-FFF2-40B4-BE49-F238E27FC236}">
                <a16:creationId xmlns:a16="http://schemas.microsoft.com/office/drawing/2014/main" id="{4DC2694C-21DB-4C8F-BB96-98CEB21127FA}"/>
              </a:ext>
            </a:extLst>
          </p:cNvPr>
          <p:cNvSpPr txBox="1"/>
          <p:nvPr/>
        </p:nvSpPr>
        <p:spPr>
          <a:xfrm rot="1475596">
            <a:off x="4060426" y="3488767"/>
            <a:ext cx="1143569" cy="24287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a:t>
            </a:r>
            <a:endParaRPr lang="en-SG" sz="1400" dirty="0"/>
          </a:p>
        </p:txBody>
      </p:sp>
      <p:sp>
        <p:nvSpPr>
          <p:cNvPr id="8" name="TextBox 7">
            <a:extLst>
              <a:ext uri="{FF2B5EF4-FFF2-40B4-BE49-F238E27FC236}">
                <a16:creationId xmlns:a16="http://schemas.microsoft.com/office/drawing/2014/main" id="{F3371018-0FE8-478C-939C-FCC851B6CDEF}"/>
              </a:ext>
            </a:extLst>
          </p:cNvPr>
          <p:cNvSpPr txBox="1"/>
          <p:nvPr/>
        </p:nvSpPr>
        <p:spPr>
          <a:xfrm rot="16200000">
            <a:off x="1802174" y="3506335"/>
            <a:ext cx="795153"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1" name="TextBox 10">
            <a:extLst>
              <a:ext uri="{FF2B5EF4-FFF2-40B4-BE49-F238E27FC236}">
                <a16:creationId xmlns:a16="http://schemas.microsoft.com/office/drawing/2014/main" id="{2045DA6D-B267-47F6-AA45-AB0581E6E92E}"/>
              </a:ext>
            </a:extLst>
          </p:cNvPr>
          <p:cNvSpPr txBox="1"/>
          <p:nvPr/>
        </p:nvSpPr>
        <p:spPr>
          <a:xfrm>
            <a:off x="4572000" y="2912274"/>
            <a:ext cx="1749548" cy="26869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Coordinate System</a:t>
            </a:r>
            <a:endParaRPr lang="en-SG" sz="1400" dirty="0"/>
          </a:p>
        </p:txBody>
      </p:sp>
      <p:sp>
        <p:nvSpPr>
          <p:cNvPr id="12" name="TextBox 11">
            <a:extLst>
              <a:ext uri="{FF2B5EF4-FFF2-40B4-BE49-F238E27FC236}">
                <a16:creationId xmlns:a16="http://schemas.microsoft.com/office/drawing/2014/main" id="{C9C53390-BE38-456A-B274-BE419FC595AC}"/>
              </a:ext>
            </a:extLst>
          </p:cNvPr>
          <p:cNvSpPr txBox="1"/>
          <p:nvPr/>
        </p:nvSpPr>
        <p:spPr>
          <a:xfrm>
            <a:off x="4061756" y="4924848"/>
            <a:ext cx="795153" cy="1844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Scales</a:t>
            </a:r>
            <a:endParaRPr lang="en-SG" sz="1400" dirty="0"/>
          </a:p>
        </p:txBody>
      </p:sp>
      <p:sp>
        <p:nvSpPr>
          <p:cNvPr id="13" name="TextBox 12">
            <a:extLst>
              <a:ext uri="{FF2B5EF4-FFF2-40B4-BE49-F238E27FC236}">
                <a16:creationId xmlns:a16="http://schemas.microsoft.com/office/drawing/2014/main" id="{B8C0860A-155B-434E-B1FC-EECCB83A09FE}"/>
              </a:ext>
            </a:extLst>
          </p:cNvPr>
          <p:cNvSpPr txBox="1"/>
          <p:nvPr/>
        </p:nvSpPr>
        <p:spPr>
          <a:xfrm>
            <a:off x="6798356" y="2777926"/>
            <a:ext cx="1749548" cy="191182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Simplest Form – mapping data onto geometry and colour</a:t>
            </a:r>
          </a:p>
          <a:p>
            <a:pPr marL="0" indent="0" algn="ctr">
              <a:buNone/>
            </a:pPr>
            <a:endParaRPr lang="en-US" sz="1400" dirty="0"/>
          </a:p>
          <a:p>
            <a:pPr marL="0" indent="0" algn="ctr">
              <a:buNone/>
            </a:pPr>
            <a:r>
              <a:rPr lang="en-US" sz="1400" dirty="0"/>
              <a:t>Human beings are naturally hardwired to find patterns</a:t>
            </a:r>
            <a:endParaRPr lang="en-SG" sz="1400" dirty="0"/>
          </a:p>
        </p:txBody>
      </p:sp>
    </p:spTree>
    <p:extLst>
      <p:ext uri="{BB962C8B-B14F-4D97-AF65-F5344CB8AC3E}">
        <p14:creationId xmlns:p14="http://schemas.microsoft.com/office/powerpoint/2010/main" val="38167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2" grpId="0" animBg="1"/>
      <p:bldP spid="1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elision</a:t>
            </a:r>
            <a:r>
              <a:rPr lang="en-GB" sz="1800" dirty="0">
                <a:solidFill>
                  <a:schemeClr val="tx1"/>
                </a:solidFill>
                <a:latin typeface="Roboto Light" panose="02000000000000000000" pitchFamily="2" charset="0"/>
                <a:ea typeface="Roboto Light" panose="02000000000000000000" pitchFamily="2" charset="0"/>
              </a:rPr>
              <a:t> technique hides parts of a structure from viewers until they are needed</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elision</a:t>
            </a:r>
          </a:p>
        </p:txBody>
      </p:sp>
    </p:spTree>
    <p:extLst>
      <p:ext uri="{BB962C8B-B14F-4D97-AF65-F5344CB8AC3E}">
        <p14:creationId xmlns:p14="http://schemas.microsoft.com/office/powerpoint/2010/main" val="2926819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Elision – Fish Eye Technique</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9174" y="1006534"/>
            <a:ext cx="5145098" cy="3549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321392597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Context</a:t>
            </a:r>
          </a:p>
        </p:txBody>
      </p:sp>
      <p:sp>
        <p:nvSpPr>
          <p:cNvPr id="4" name="Content Placeholder 3"/>
          <p:cNvSpPr>
            <a:spLocks noGrp="1"/>
          </p:cNvSpPr>
          <p:nvPr>
            <p:ph idx="1"/>
          </p:nvPr>
        </p:nvSpPr>
        <p:spPr/>
        <p:txBody>
          <a:bodyPr>
            <a:noAutofit/>
          </a:bodyPr>
          <a:lstStyle/>
          <a:p>
            <a:pPr marL="177800" indent="-177800">
              <a:spcBef>
                <a:spcPts val="0"/>
              </a:spcBef>
              <a:spcAft>
                <a:spcPts val="1200"/>
              </a:spcAft>
              <a:buClr>
                <a:srgbClr val="CE0000"/>
              </a:buClr>
              <a:buFont typeface="System Font Regular"/>
              <a:buChar char="‣"/>
            </a:pPr>
            <a:r>
              <a:rPr lang="en-GB" sz="1800" dirty="0">
                <a:solidFill>
                  <a:schemeClr val="tx1"/>
                </a:solidFill>
                <a:latin typeface="Roboto Light" panose="02000000000000000000" pitchFamily="2" charset="0"/>
                <a:ea typeface="Roboto Light" panose="02000000000000000000" pitchFamily="2" charset="0"/>
              </a:rPr>
              <a:t>The </a:t>
            </a:r>
            <a:r>
              <a:rPr lang="en-GB" sz="1800" i="1" dirty="0">
                <a:solidFill>
                  <a:srgbClr val="01385B"/>
                </a:solidFill>
                <a:latin typeface="Roboto" panose="02000000000000000000" pitchFamily="2" charset="0"/>
                <a:ea typeface="Roboto" panose="02000000000000000000" pitchFamily="2" charset="0"/>
              </a:rPr>
              <a:t>multiple windows </a:t>
            </a:r>
            <a:r>
              <a:rPr lang="en-GB" sz="1800" dirty="0">
                <a:solidFill>
                  <a:schemeClr val="tx1"/>
                </a:solidFill>
                <a:latin typeface="Roboto Light" panose="02000000000000000000" pitchFamily="2" charset="0"/>
                <a:ea typeface="Roboto Light" panose="02000000000000000000" pitchFamily="2" charset="0"/>
              </a:rPr>
              <a:t>technique allows viewers to have one window that shows an overview of the data, and several other windows that show the expanded details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Solving the focus-context problem — multiple windows</a:t>
            </a:r>
          </a:p>
        </p:txBody>
      </p:sp>
    </p:spTree>
    <p:extLst>
      <p:ext uri="{BB962C8B-B14F-4D97-AF65-F5344CB8AC3E}">
        <p14:creationId xmlns:p14="http://schemas.microsoft.com/office/powerpoint/2010/main" val="3222255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67645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Context</a:t>
            </a:r>
          </a:p>
        </p:txBody>
      </p:sp>
      <p:sp>
        <p:nvSpPr>
          <p:cNvPr id="6" name="Content Placeholder 2"/>
          <p:cNvSpPr txBox="1">
            <a:spLocks/>
          </p:cNvSpPr>
          <p:nvPr/>
        </p:nvSpPr>
        <p:spPr>
          <a:xfrm>
            <a:off x="627308" y="593665"/>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1800" i="1" dirty="0">
                <a:latin typeface="Roboto Medium" panose="02000000000000000000" pitchFamily="2" charset="0"/>
                <a:ea typeface="Roboto Medium" panose="02000000000000000000" pitchFamily="2" charset="0"/>
              </a:rPr>
              <a:t>Multiple Windows – Spiral Calendar Method</a:t>
            </a:r>
          </a:p>
        </p:txBody>
      </p:sp>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1043" y="1057334"/>
            <a:ext cx="4733317" cy="3633966"/>
          </a:xfrm>
          <a:prstGeom prst="rect">
            <a:avLst/>
          </a:prstGeom>
        </p:spPr>
      </p:pic>
    </p:spTree>
    <p:custDataLst>
      <p:tags r:id="rId1"/>
    </p:custDataLst>
    <p:extLst>
      <p:ext uri="{BB962C8B-B14F-4D97-AF65-F5344CB8AC3E}">
        <p14:creationId xmlns:p14="http://schemas.microsoft.com/office/powerpoint/2010/main" val="384435910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Tree>
    <p:custDataLst>
      <p:tags r:id="rId1"/>
    </p:custDataLst>
    <p:extLst>
      <p:ext uri="{BB962C8B-B14F-4D97-AF65-F5344CB8AC3E}">
        <p14:creationId xmlns:p14="http://schemas.microsoft.com/office/powerpoint/2010/main" val="28373068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90"/>
            <a:ext cx="8229600" cy="5320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SG" altLang="en-US" sz="3200" dirty="0">
                <a:solidFill>
                  <a:srgbClr val="003B5C"/>
                </a:solidFill>
                <a:latin typeface="Roboto Medium" panose="02000000000000000000" pitchFamily="2" charset="0"/>
                <a:ea typeface="Roboto Medium" panose="02000000000000000000" pitchFamily="2" charset="0"/>
              </a:rPr>
              <a:t>Class Discussion 2</a:t>
            </a:r>
          </a:p>
        </p:txBody>
      </p:sp>
      <p:sp>
        <p:nvSpPr>
          <p:cNvPr id="8" name="TextBox 7"/>
          <p:cNvSpPr txBox="1"/>
          <p:nvPr/>
        </p:nvSpPr>
        <p:spPr>
          <a:xfrm>
            <a:off x="1217664" y="4242430"/>
            <a:ext cx="7569688" cy="830997"/>
          </a:xfrm>
          <a:prstGeom prst="rect">
            <a:avLst/>
          </a:prstGeom>
          <a:noFill/>
        </p:spPr>
        <p:txBody>
          <a:bodyPr wrap="square" rtlCol="0">
            <a:spAutoFit/>
          </a:bodyPr>
          <a:lstStyle/>
          <a:p>
            <a:r>
              <a:rPr lang="en-SG" sz="1200" i="1" dirty="0">
                <a:solidFill>
                  <a:prstClr val="black"/>
                </a:solidFill>
                <a:latin typeface="Calibri"/>
              </a:rPr>
              <a:t>Source: </a:t>
            </a:r>
            <a:r>
              <a:rPr lang="en-SG" sz="1200" i="1" dirty="0">
                <a:solidFill>
                  <a:prstClr val="black"/>
                </a:solidFill>
                <a:latin typeface="Calibri"/>
                <a:hlinkClick r:id="rId4"/>
              </a:rPr>
              <a:t>https://zylab.files.wordpress.com/2010/09/hyperbolic_tree.png</a:t>
            </a:r>
            <a:r>
              <a:rPr lang="en-SG" sz="1200" i="1" dirty="0">
                <a:solidFill>
                  <a:prstClr val="black"/>
                </a:solidFill>
                <a:latin typeface="Calibri"/>
              </a:rPr>
              <a:t> ; </a:t>
            </a:r>
          </a:p>
          <a:p>
            <a:r>
              <a:rPr lang="en-SG" sz="1200" i="1" dirty="0">
                <a:solidFill>
                  <a:prstClr val="black"/>
                </a:solidFill>
                <a:latin typeface="Calibri"/>
                <a:hlinkClick r:id="rId5"/>
              </a:rPr>
              <a:t>http://www.ceh.ac.uk/sites/default/files/hyrad-static-and-rapid.jpg</a:t>
            </a:r>
            <a:r>
              <a:rPr lang="en-SG" sz="1200" i="1" dirty="0">
                <a:solidFill>
                  <a:prstClr val="black"/>
                </a:solidFill>
                <a:latin typeface="Calibri"/>
              </a:rPr>
              <a:t> ; </a:t>
            </a:r>
            <a:r>
              <a:rPr lang="en-SG" sz="1200" i="1" dirty="0">
                <a:solidFill>
                  <a:prstClr val="black"/>
                </a:solidFill>
                <a:latin typeface="Calibri"/>
                <a:hlinkClick r:id="rId6"/>
              </a:rPr>
              <a:t>http://tulip.labri.fr/TulipDrupal/sites/default/files/uploadedFiles/images/scatterplot_view_detail_fisheye.preview.png</a:t>
            </a:r>
            <a:r>
              <a:rPr lang="en-SG" sz="1200" i="1" dirty="0">
                <a:solidFill>
                  <a:prstClr val="black"/>
                </a:solidFill>
                <a:latin typeface="Calibri"/>
              </a:rPr>
              <a:t>; </a:t>
            </a:r>
            <a:r>
              <a:rPr lang="en-SG" sz="1200" i="1" dirty="0">
                <a:solidFill>
                  <a:prstClr val="black"/>
                </a:solidFill>
                <a:latin typeface="Calibri"/>
                <a:hlinkClick r:id="rId7"/>
              </a:rPr>
              <a:t>https://www.devexpress.com/products/net/dashboard/i/demos/winforms-hr-dashboard.png</a:t>
            </a:r>
            <a:r>
              <a:rPr lang="en-SG" sz="1200" i="1" dirty="0">
                <a:solidFill>
                  <a:prstClr val="black"/>
                </a:solidFill>
                <a:latin typeface="Calibri"/>
              </a:rPr>
              <a:t> </a:t>
            </a:r>
          </a:p>
        </p:txBody>
      </p:sp>
      <p:pic>
        <p:nvPicPr>
          <p:cNvPr id="11" name="Picture 10"/>
          <p:cNvPicPr>
            <a:picLocks noChangeAspect="1"/>
          </p:cNvPicPr>
          <p:nvPr/>
        </p:nvPicPr>
        <p:blipFill>
          <a:blip r:embed="rId8"/>
          <a:stretch>
            <a:fillRect/>
          </a:stretch>
        </p:blipFill>
        <p:spPr>
          <a:xfrm>
            <a:off x="1884301" y="2758955"/>
            <a:ext cx="2453095" cy="1429147"/>
          </a:xfrm>
          <a:prstGeom prst="rect">
            <a:avLst/>
          </a:prstGeom>
        </p:spPr>
      </p:pic>
      <p:pic>
        <p:nvPicPr>
          <p:cNvPr id="12" name="Picture 11"/>
          <p:cNvPicPr>
            <a:picLocks noChangeAspect="1"/>
          </p:cNvPicPr>
          <p:nvPr/>
        </p:nvPicPr>
        <p:blipFill>
          <a:blip r:embed="rId9"/>
          <a:stretch>
            <a:fillRect/>
          </a:stretch>
        </p:blipFill>
        <p:spPr>
          <a:xfrm>
            <a:off x="1664970" y="1300799"/>
            <a:ext cx="2644373" cy="1399962"/>
          </a:xfrm>
          <a:prstGeom prst="rect">
            <a:avLst/>
          </a:prstGeom>
        </p:spPr>
      </p:pic>
      <p:pic>
        <p:nvPicPr>
          <p:cNvPr id="13" name="Picture 12"/>
          <p:cNvPicPr>
            <a:picLocks noChangeAspect="1"/>
          </p:cNvPicPr>
          <p:nvPr/>
        </p:nvPicPr>
        <p:blipFill>
          <a:blip r:embed="rId10"/>
          <a:stretch>
            <a:fillRect/>
          </a:stretch>
        </p:blipFill>
        <p:spPr>
          <a:xfrm>
            <a:off x="5654156" y="1103732"/>
            <a:ext cx="2560076" cy="1597029"/>
          </a:xfrm>
          <a:prstGeom prst="rect">
            <a:avLst/>
          </a:prstGeom>
        </p:spPr>
      </p:pic>
      <p:sp>
        <p:nvSpPr>
          <p:cNvPr id="14" name="TextBox 13"/>
          <p:cNvSpPr txBox="1"/>
          <p:nvPr/>
        </p:nvSpPr>
        <p:spPr>
          <a:xfrm>
            <a:off x="1226936" y="1358038"/>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15" name="TextBox 14"/>
          <p:cNvSpPr txBox="1"/>
          <p:nvPr/>
        </p:nvSpPr>
        <p:spPr>
          <a:xfrm>
            <a:off x="5261726" y="1259329"/>
            <a:ext cx="361950" cy="276999"/>
          </a:xfrm>
          <a:prstGeom prst="rect">
            <a:avLst/>
          </a:prstGeom>
          <a:noFill/>
        </p:spPr>
        <p:txBody>
          <a:bodyPr wrap="square" rtlCol="0">
            <a:spAutoFit/>
          </a:bodyPr>
          <a:lstStyle/>
          <a:p>
            <a:r>
              <a:rPr lang="en-SG" sz="1200" dirty="0">
                <a:solidFill>
                  <a:prstClr val="black"/>
                </a:solidFill>
                <a:latin typeface="Calibri"/>
              </a:rPr>
              <a:t>(b)</a:t>
            </a:r>
          </a:p>
        </p:txBody>
      </p:sp>
      <p:sp>
        <p:nvSpPr>
          <p:cNvPr id="16" name="TextBox 15"/>
          <p:cNvSpPr txBox="1"/>
          <p:nvPr/>
        </p:nvSpPr>
        <p:spPr>
          <a:xfrm>
            <a:off x="1449414" y="2966299"/>
            <a:ext cx="381000" cy="276999"/>
          </a:xfrm>
          <a:prstGeom prst="rect">
            <a:avLst/>
          </a:prstGeom>
          <a:noFill/>
        </p:spPr>
        <p:txBody>
          <a:bodyPr wrap="square" rtlCol="0">
            <a:spAutoFit/>
          </a:bodyPr>
          <a:lstStyle/>
          <a:p>
            <a:r>
              <a:rPr lang="en-SG" sz="1200" dirty="0">
                <a:solidFill>
                  <a:prstClr val="black"/>
                </a:solidFill>
                <a:latin typeface="Calibri"/>
              </a:rPr>
              <a:t>(c)</a:t>
            </a:r>
          </a:p>
        </p:txBody>
      </p:sp>
      <p:pic>
        <p:nvPicPr>
          <p:cNvPr id="17" name="Picture 16"/>
          <p:cNvPicPr>
            <a:picLocks noChangeAspect="1"/>
          </p:cNvPicPr>
          <p:nvPr/>
        </p:nvPicPr>
        <p:blipFill>
          <a:blip r:embed="rId11"/>
          <a:stretch>
            <a:fillRect/>
          </a:stretch>
        </p:blipFill>
        <p:spPr>
          <a:xfrm>
            <a:off x="5123382" y="2753761"/>
            <a:ext cx="3487219" cy="1467184"/>
          </a:xfrm>
          <a:prstGeom prst="rect">
            <a:avLst/>
          </a:prstGeom>
        </p:spPr>
      </p:pic>
      <p:sp>
        <p:nvSpPr>
          <p:cNvPr id="18" name="TextBox 17"/>
          <p:cNvSpPr txBox="1"/>
          <p:nvPr/>
        </p:nvSpPr>
        <p:spPr>
          <a:xfrm>
            <a:off x="4742381" y="2966299"/>
            <a:ext cx="381000" cy="276999"/>
          </a:xfrm>
          <a:prstGeom prst="rect">
            <a:avLst/>
          </a:prstGeom>
          <a:noFill/>
        </p:spPr>
        <p:txBody>
          <a:bodyPr wrap="square" rtlCol="0">
            <a:spAutoFit/>
          </a:bodyPr>
          <a:lstStyle/>
          <a:p>
            <a:r>
              <a:rPr lang="en-SG" sz="1200" dirty="0">
                <a:solidFill>
                  <a:prstClr val="black"/>
                </a:solidFill>
                <a:latin typeface="Calibri"/>
              </a:rPr>
              <a:t>(d)</a:t>
            </a:r>
          </a:p>
        </p:txBody>
      </p:sp>
      <p:sp>
        <p:nvSpPr>
          <p:cNvPr id="19" name="Content Placeholder 2"/>
          <p:cNvSpPr txBox="1">
            <a:spLocks/>
          </p:cNvSpPr>
          <p:nvPr/>
        </p:nvSpPr>
        <p:spPr>
          <a:xfrm>
            <a:off x="460557" y="618572"/>
            <a:ext cx="8563648" cy="412869"/>
          </a:xfrm>
          <a:prstGeom prst="rect">
            <a:avLst/>
          </a:prstGeom>
        </p:spPr>
        <p:txBody>
          <a:bodyPr/>
          <a:lstStyle>
            <a:lvl1pPr marL="342900" indent="-342900" algn="l" defTabSz="457200" rtl="0" eaLnBrk="1" latinLnBrk="0" hangingPunct="1">
              <a:spcBef>
                <a:spcPct val="20000"/>
              </a:spcBef>
              <a:buFont typeface="Arial"/>
              <a:buChar char="•"/>
              <a:defRPr sz="1400" kern="1200">
                <a:solidFill>
                  <a:schemeClr val="tx1">
                    <a:lumMod val="95000"/>
                    <a:lumOff val="5000"/>
                  </a:schemeClr>
                </a:solidFill>
                <a:latin typeface="+mn-lt"/>
                <a:ea typeface="+mn-ea"/>
                <a:cs typeface="+mn-cs"/>
              </a:defRPr>
            </a:lvl1pPr>
            <a:lvl2pPr marL="742950" indent="-285750" algn="l" defTabSz="457200" rtl="0" eaLnBrk="1" latinLnBrk="0" hangingPunct="1">
              <a:spcBef>
                <a:spcPct val="20000"/>
              </a:spcBef>
              <a:buFont typeface="Arial"/>
              <a:buChar char="–"/>
              <a:defRPr sz="1300" kern="1200">
                <a:solidFill>
                  <a:schemeClr val="tx1">
                    <a:lumMod val="95000"/>
                    <a:lumOff val="5000"/>
                  </a:schemeClr>
                </a:solidFill>
                <a:latin typeface="+mn-lt"/>
                <a:ea typeface="+mn-ea"/>
                <a:cs typeface="+mn-cs"/>
              </a:defRPr>
            </a:lvl2pPr>
            <a:lvl3pPr marL="1143000" indent="-228600" algn="l" defTabSz="457200" rtl="0" eaLnBrk="1" latinLnBrk="0" hangingPunct="1">
              <a:spcBef>
                <a:spcPct val="20000"/>
              </a:spcBef>
              <a:buFont typeface="Arial"/>
              <a:buChar char="•"/>
              <a:defRPr sz="1200" kern="1200">
                <a:solidFill>
                  <a:schemeClr val="tx1">
                    <a:lumMod val="95000"/>
                    <a:lumOff val="5000"/>
                  </a:schemeClr>
                </a:solidFill>
                <a:latin typeface="+mn-lt"/>
                <a:ea typeface="+mn-ea"/>
                <a:cs typeface="+mn-cs"/>
              </a:defRPr>
            </a:lvl3pPr>
            <a:lvl4pPr marL="1600200" indent="-228600" algn="l" defTabSz="457200" rtl="0" eaLnBrk="1" latinLnBrk="0" hangingPunct="1">
              <a:spcBef>
                <a:spcPct val="20000"/>
              </a:spcBef>
              <a:buFont typeface="Arial"/>
              <a:buChar char="–"/>
              <a:defRPr sz="1000" kern="1200">
                <a:solidFill>
                  <a:schemeClr val="tx1">
                    <a:lumMod val="95000"/>
                    <a:lumOff val="5000"/>
                  </a:schemeClr>
                </a:solidFill>
                <a:latin typeface="+mn-lt"/>
                <a:ea typeface="+mn-ea"/>
                <a:cs typeface="+mn-cs"/>
              </a:defRPr>
            </a:lvl4pPr>
            <a:lvl5pPr marL="2057400" indent="-228600" algn="l" defTabSz="457200" rtl="0" eaLnBrk="1" latinLnBrk="0" hangingPunct="1">
              <a:spcBef>
                <a:spcPct val="20000"/>
              </a:spcBef>
              <a:buFont typeface="Arial"/>
              <a:buChar char="»"/>
              <a:defRPr sz="800" kern="1200">
                <a:solidFill>
                  <a:schemeClr val="tx1">
                    <a:lumMod val="95000"/>
                    <a:lumOff val="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i="1" dirty="0">
                <a:latin typeface="Roboto Medium" panose="02000000000000000000" pitchFamily="2" charset="0"/>
                <a:ea typeface="Roboto Medium" panose="02000000000000000000" pitchFamily="2" charset="0"/>
              </a:rPr>
              <a:t>Can you identify the four focus-context data </a:t>
            </a:r>
            <a:r>
              <a:rPr lang="en-US" sz="1800" i="1" dirty="0" err="1">
                <a:latin typeface="Roboto Medium" panose="02000000000000000000" pitchFamily="2" charset="0"/>
                <a:ea typeface="Roboto Medium" panose="02000000000000000000" pitchFamily="2" charset="0"/>
              </a:rPr>
              <a:t>visualisation</a:t>
            </a:r>
            <a:r>
              <a:rPr lang="en-US" sz="1800" i="1" dirty="0">
                <a:latin typeface="Roboto Medium" panose="02000000000000000000" pitchFamily="2" charset="0"/>
                <a:ea typeface="Roboto Medium" panose="02000000000000000000" pitchFamily="2" charset="0"/>
              </a:rPr>
              <a:t> techniques</a:t>
            </a:r>
          </a:p>
        </p:txBody>
      </p:sp>
      <p:sp>
        <p:nvSpPr>
          <p:cNvPr id="20" name="TextBox 19"/>
          <p:cNvSpPr txBox="1"/>
          <p:nvPr/>
        </p:nvSpPr>
        <p:spPr>
          <a:xfrm>
            <a:off x="475377" y="1816820"/>
            <a:ext cx="1057033" cy="523220"/>
          </a:xfrm>
          <a:prstGeom prst="rect">
            <a:avLst/>
          </a:prstGeom>
          <a:noFill/>
        </p:spPr>
        <p:txBody>
          <a:bodyPr wrap="square" rtlCol="0">
            <a:spAutoFit/>
          </a:bodyPr>
          <a:lstStyle/>
          <a:p>
            <a:r>
              <a:rPr lang="en-SG" sz="1400" dirty="0">
                <a:solidFill>
                  <a:prstClr val="black"/>
                </a:solidFill>
                <a:latin typeface="Calibri"/>
              </a:rPr>
              <a:t>Rapid Zooming</a:t>
            </a:r>
          </a:p>
        </p:txBody>
      </p:sp>
      <p:sp>
        <p:nvSpPr>
          <p:cNvPr id="21" name="TextBox 20"/>
          <p:cNvSpPr txBox="1"/>
          <p:nvPr/>
        </p:nvSpPr>
        <p:spPr>
          <a:xfrm>
            <a:off x="4874006" y="1829038"/>
            <a:ext cx="1057033" cy="307777"/>
          </a:xfrm>
          <a:prstGeom prst="rect">
            <a:avLst/>
          </a:prstGeom>
          <a:noFill/>
        </p:spPr>
        <p:txBody>
          <a:bodyPr wrap="square" rtlCol="0">
            <a:spAutoFit/>
          </a:bodyPr>
          <a:lstStyle/>
          <a:p>
            <a:r>
              <a:rPr lang="en-SG" sz="1400" dirty="0">
                <a:solidFill>
                  <a:prstClr val="black"/>
                </a:solidFill>
                <a:latin typeface="Calibri"/>
              </a:rPr>
              <a:t>Elision</a:t>
            </a:r>
          </a:p>
        </p:txBody>
      </p:sp>
      <p:sp>
        <p:nvSpPr>
          <p:cNvPr id="22" name="TextBox 21"/>
          <p:cNvSpPr txBox="1"/>
          <p:nvPr/>
        </p:nvSpPr>
        <p:spPr>
          <a:xfrm>
            <a:off x="474750" y="3372484"/>
            <a:ext cx="1202933" cy="307777"/>
          </a:xfrm>
          <a:prstGeom prst="rect">
            <a:avLst/>
          </a:prstGeom>
          <a:noFill/>
        </p:spPr>
        <p:txBody>
          <a:bodyPr wrap="square" rtlCol="0">
            <a:spAutoFit/>
          </a:bodyPr>
          <a:lstStyle/>
          <a:p>
            <a:r>
              <a:rPr lang="en-SG" sz="1400" dirty="0">
                <a:solidFill>
                  <a:prstClr val="black"/>
                </a:solidFill>
                <a:latin typeface="Calibri"/>
              </a:rPr>
              <a:t>Distortion</a:t>
            </a:r>
          </a:p>
        </p:txBody>
      </p:sp>
      <p:sp>
        <p:nvSpPr>
          <p:cNvPr id="23" name="TextBox 22"/>
          <p:cNvSpPr txBox="1"/>
          <p:nvPr/>
        </p:nvSpPr>
        <p:spPr>
          <a:xfrm>
            <a:off x="4264145" y="3389215"/>
            <a:ext cx="1057033" cy="523220"/>
          </a:xfrm>
          <a:prstGeom prst="rect">
            <a:avLst/>
          </a:prstGeom>
          <a:noFill/>
        </p:spPr>
        <p:txBody>
          <a:bodyPr wrap="square" rtlCol="0">
            <a:spAutoFit/>
          </a:bodyPr>
          <a:lstStyle/>
          <a:p>
            <a:r>
              <a:rPr lang="en-SG" sz="1400" dirty="0">
                <a:solidFill>
                  <a:prstClr val="black"/>
                </a:solidFill>
                <a:latin typeface="Calibri"/>
              </a:rPr>
              <a:t>Multiple Windows</a:t>
            </a:r>
          </a:p>
        </p:txBody>
      </p:sp>
    </p:spTree>
    <p:custDataLst>
      <p:tags r:id="rId1"/>
    </p:custDataLst>
    <p:extLst>
      <p:ext uri="{BB962C8B-B14F-4D97-AF65-F5344CB8AC3E}">
        <p14:creationId xmlns:p14="http://schemas.microsoft.com/office/powerpoint/2010/main" val="5405671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Class Activity: Data Visualisation Evaluation </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4990591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12" name="TextBox 11"/>
          <p:cNvSpPr txBox="1"/>
          <p:nvPr/>
        </p:nvSpPr>
        <p:spPr>
          <a:xfrm>
            <a:off x="548640" y="551037"/>
            <a:ext cx="8534400" cy="830997"/>
          </a:xfrm>
          <a:prstGeom prst="rect">
            <a:avLst/>
          </a:prstGeom>
          <a:noFill/>
        </p:spPr>
        <p:txBody>
          <a:bodyPr wrap="square" rtlCol="0">
            <a:spAutoFit/>
          </a:bodyPr>
          <a:lstStyle/>
          <a:p>
            <a:pPr marL="457200" indent="-457200">
              <a:buFont typeface="+mj-lt"/>
              <a:buAutoNum type="arabicPeriod"/>
            </a:pPr>
            <a:r>
              <a:rPr lang="en-US" sz="1600" dirty="0">
                <a:solidFill>
                  <a:prstClr val="black"/>
                </a:solidFill>
                <a:latin typeface="Roboto Light"/>
              </a:rPr>
              <a:t>Sit with your GBA’s team mates</a:t>
            </a:r>
          </a:p>
          <a:p>
            <a:pPr marL="457200" indent="-457200">
              <a:buFont typeface="+mj-lt"/>
              <a:buAutoNum type="arabicPeriod"/>
            </a:pPr>
            <a:r>
              <a:rPr lang="en-US" sz="1600" dirty="0">
                <a:solidFill>
                  <a:prstClr val="black"/>
                </a:solidFill>
                <a:latin typeface="Roboto Light"/>
              </a:rPr>
              <a:t>Discuss why the plots/charts are bad </a:t>
            </a:r>
            <a:r>
              <a:rPr lang="en-US" sz="1600" dirty="0" err="1">
                <a:solidFill>
                  <a:prstClr val="black"/>
                </a:solidFill>
                <a:latin typeface="Roboto Light"/>
              </a:rPr>
              <a:t>visualisation</a:t>
            </a:r>
            <a:r>
              <a:rPr lang="en-US" sz="1600" dirty="0">
                <a:solidFill>
                  <a:prstClr val="black"/>
                </a:solidFill>
                <a:latin typeface="Roboto Light"/>
              </a:rPr>
              <a:t> example and suggest ways to improve the plots/charts.</a:t>
            </a:r>
          </a:p>
        </p:txBody>
      </p:sp>
      <p:pic>
        <p:nvPicPr>
          <p:cNvPr id="5" name="Picture 4"/>
          <p:cNvPicPr>
            <a:picLocks noChangeAspect="1"/>
          </p:cNvPicPr>
          <p:nvPr/>
        </p:nvPicPr>
        <p:blipFill>
          <a:blip r:embed="rId4"/>
          <a:stretch>
            <a:fillRect/>
          </a:stretch>
        </p:blipFill>
        <p:spPr>
          <a:xfrm>
            <a:off x="798579" y="1341395"/>
            <a:ext cx="7956550" cy="1649944"/>
          </a:xfrm>
          <a:prstGeom prst="rect">
            <a:avLst/>
          </a:prstGeom>
        </p:spPr>
      </p:pic>
      <p:sp>
        <p:nvSpPr>
          <p:cNvPr id="6" name="TextBox 5"/>
          <p:cNvSpPr txBox="1"/>
          <p:nvPr/>
        </p:nvSpPr>
        <p:spPr>
          <a:xfrm>
            <a:off x="283210" y="1105035"/>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7" name="TextBox 6"/>
          <p:cNvSpPr txBox="1"/>
          <p:nvPr/>
        </p:nvSpPr>
        <p:spPr>
          <a:xfrm>
            <a:off x="1383096" y="342781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5"/>
          <a:stretch>
            <a:fillRect/>
          </a:stretch>
        </p:blipFill>
        <p:spPr>
          <a:xfrm>
            <a:off x="2190816" y="2991339"/>
            <a:ext cx="2560028" cy="2225821"/>
          </a:xfrm>
          <a:prstGeom prst="rect">
            <a:avLst/>
          </a:prstGeom>
        </p:spPr>
      </p:pic>
    </p:spTree>
    <p:custDataLst>
      <p:tags r:id="rId1"/>
    </p:custDataLst>
    <p:extLst>
      <p:ext uri="{BB962C8B-B14F-4D97-AF65-F5344CB8AC3E}">
        <p14:creationId xmlns:p14="http://schemas.microsoft.com/office/powerpoint/2010/main" val="108998559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pic>
        <p:nvPicPr>
          <p:cNvPr id="5" name="Picture 4"/>
          <p:cNvPicPr>
            <a:picLocks noChangeAspect="1"/>
          </p:cNvPicPr>
          <p:nvPr/>
        </p:nvPicPr>
        <p:blipFill>
          <a:blip r:embed="rId4"/>
          <a:stretch>
            <a:fillRect/>
          </a:stretch>
        </p:blipFill>
        <p:spPr>
          <a:xfrm>
            <a:off x="990746" y="764372"/>
            <a:ext cx="7956550" cy="1649944"/>
          </a:xfrm>
          <a:prstGeom prst="rect">
            <a:avLst/>
          </a:prstGeom>
        </p:spPr>
      </p:pic>
      <p:sp>
        <p:nvSpPr>
          <p:cNvPr id="6" name="TextBox 5"/>
          <p:cNvSpPr txBox="1"/>
          <p:nvPr/>
        </p:nvSpPr>
        <p:spPr>
          <a:xfrm>
            <a:off x="475377" y="528012"/>
            <a:ext cx="381000" cy="276999"/>
          </a:xfrm>
          <a:prstGeom prst="rect">
            <a:avLst/>
          </a:prstGeom>
          <a:noFill/>
        </p:spPr>
        <p:txBody>
          <a:bodyPr wrap="square" rtlCol="0">
            <a:spAutoFit/>
          </a:bodyPr>
          <a:lstStyle/>
          <a:p>
            <a:r>
              <a:rPr lang="en-SG" sz="1200" dirty="0">
                <a:solidFill>
                  <a:prstClr val="black"/>
                </a:solidFill>
                <a:latin typeface="Calibri"/>
              </a:rPr>
              <a:t>(a)</a:t>
            </a:r>
          </a:p>
        </p:txBody>
      </p:sp>
      <p:sp>
        <p:nvSpPr>
          <p:cNvPr id="9" name="TextBox 8"/>
          <p:cNvSpPr txBox="1"/>
          <p:nvPr/>
        </p:nvSpPr>
        <p:spPr>
          <a:xfrm>
            <a:off x="665877" y="2489579"/>
            <a:ext cx="4017883" cy="2031325"/>
          </a:xfrm>
          <a:prstGeom prst="rect">
            <a:avLst/>
          </a:prstGeom>
          <a:noFill/>
        </p:spPr>
        <p:txBody>
          <a:bodyPr wrap="square" rtlCol="0">
            <a:spAutoFit/>
          </a:bodyPr>
          <a:lstStyle/>
          <a:p>
            <a:r>
              <a:rPr lang="en-SG" sz="1400" dirty="0">
                <a:solidFill>
                  <a:prstClr val="black"/>
                </a:solidFill>
                <a:latin typeface="Roboto Light"/>
              </a:rPr>
              <a:t>The range of the numerical scale for each axis should be large enough to include all data of interest, but small enough that there aren't large sections of the plot that are empty as the empty space serve no purpose, and have the net effect of compressing the available space for the plotted data. The plot itself should be large enough and neatly drawn so as to be easily legible.</a:t>
            </a:r>
          </a:p>
        </p:txBody>
      </p:sp>
      <p:pic>
        <p:nvPicPr>
          <p:cNvPr id="10" name="Picture 9"/>
          <p:cNvPicPr>
            <a:picLocks noChangeAspect="1"/>
          </p:cNvPicPr>
          <p:nvPr/>
        </p:nvPicPr>
        <p:blipFill>
          <a:blip r:embed="rId5"/>
          <a:stretch>
            <a:fillRect/>
          </a:stretch>
        </p:blipFill>
        <p:spPr>
          <a:xfrm>
            <a:off x="5036820" y="2625211"/>
            <a:ext cx="2819400" cy="1801486"/>
          </a:xfrm>
          <a:prstGeom prst="rect">
            <a:avLst/>
          </a:prstGeom>
        </p:spPr>
      </p:pic>
      <p:sp>
        <p:nvSpPr>
          <p:cNvPr id="11" name="TextBox 10"/>
          <p:cNvSpPr txBox="1"/>
          <p:nvPr/>
        </p:nvSpPr>
        <p:spPr>
          <a:xfrm>
            <a:off x="4523105" y="4514481"/>
            <a:ext cx="5817870" cy="246221"/>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http://www.faculty.virginia.edu/ASTR3130/lablinks/GuidePlots.html</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1327558149"/>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Class Activity Task</a:t>
            </a:r>
            <a:endParaRPr lang="en-SG" altLang="en-US" sz="3200" dirty="0">
              <a:latin typeface="Roboto Medium"/>
              <a:ea typeface="ヒラギノ角ゴ Pro W3"/>
              <a:cs typeface="ヒラギノ角ゴ Pro W3"/>
            </a:endParaRPr>
          </a:p>
        </p:txBody>
      </p:sp>
      <p:sp>
        <p:nvSpPr>
          <p:cNvPr id="7" name="TextBox 6"/>
          <p:cNvSpPr txBox="1"/>
          <p:nvPr/>
        </p:nvSpPr>
        <p:spPr>
          <a:xfrm>
            <a:off x="844616" y="1019898"/>
            <a:ext cx="381000" cy="276999"/>
          </a:xfrm>
          <a:prstGeom prst="rect">
            <a:avLst/>
          </a:prstGeom>
          <a:noFill/>
        </p:spPr>
        <p:txBody>
          <a:bodyPr wrap="square" rtlCol="0">
            <a:spAutoFit/>
          </a:bodyPr>
          <a:lstStyle/>
          <a:p>
            <a:r>
              <a:rPr lang="en-SG" sz="1200" dirty="0">
                <a:solidFill>
                  <a:prstClr val="black"/>
                </a:solidFill>
                <a:latin typeface="Calibri"/>
              </a:rPr>
              <a:t>(b)</a:t>
            </a:r>
          </a:p>
        </p:txBody>
      </p:sp>
      <p:pic>
        <p:nvPicPr>
          <p:cNvPr id="8" name="Picture 7"/>
          <p:cNvPicPr>
            <a:picLocks noChangeAspect="1"/>
          </p:cNvPicPr>
          <p:nvPr/>
        </p:nvPicPr>
        <p:blipFill>
          <a:blip r:embed="rId4"/>
          <a:stretch>
            <a:fillRect/>
          </a:stretch>
        </p:blipFill>
        <p:spPr>
          <a:xfrm>
            <a:off x="1652336" y="583419"/>
            <a:ext cx="2909504" cy="2529673"/>
          </a:xfrm>
          <a:prstGeom prst="rect">
            <a:avLst/>
          </a:prstGeom>
        </p:spPr>
      </p:pic>
      <p:sp>
        <p:nvSpPr>
          <p:cNvPr id="9" name="TextBox 8"/>
          <p:cNvSpPr txBox="1"/>
          <p:nvPr/>
        </p:nvSpPr>
        <p:spPr>
          <a:xfrm>
            <a:off x="475377" y="3168068"/>
            <a:ext cx="4361180" cy="1169551"/>
          </a:xfrm>
          <a:prstGeom prst="rect">
            <a:avLst/>
          </a:prstGeom>
          <a:noFill/>
        </p:spPr>
        <p:txBody>
          <a:bodyPr wrap="square" rtlCol="0">
            <a:spAutoFit/>
          </a:bodyPr>
          <a:lstStyle/>
          <a:p>
            <a:r>
              <a:rPr lang="en-SG" sz="1400" dirty="0">
                <a:solidFill>
                  <a:prstClr val="black"/>
                </a:solidFill>
                <a:latin typeface="Roboto Light"/>
              </a:rPr>
              <a:t>The pie chart shows too many slices which makes it hard for the reader to interpret the data. Simple pie charts displaying 2-3 categories may work just fine, but when displaying more data it is better to choose another chart type.</a:t>
            </a:r>
          </a:p>
        </p:txBody>
      </p:sp>
      <p:pic>
        <p:nvPicPr>
          <p:cNvPr id="10" name="Picture 9"/>
          <p:cNvPicPr>
            <a:picLocks noChangeAspect="1"/>
          </p:cNvPicPr>
          <p:nvPr/>
        </p:nvPicPr>
        <p:blipFill>
          <a:blip r:embed="rId5"/>
          <a:stretch>
            <a:fillRect/>
          </a:stretch>
        </p:blipFill>
        <p:spPr>
          <a:xfrm>
            <a:off x="5538470" y="1946756"/>
            <a:ext cx="2640330" cy="2442624"/>
          </a:xfrm>
          <a:prstGeom prst="rect">
            <a:avLst/>
          </a:prstGeom>
        </p:spPr>
      </p:pic>
      <p:sp>
        <p:nvSpPr>
          <p:cNvPr id="11" name="TextBox 10"/>
          <p:cNvSpPr txBox="1"/>
          <p:nvPr/>
        </p:nvSpPr>
        <p:spPr>
          <a:xfrm>
            <a:off x="2794963" y="4352215"/>
            <a:ext cx="6539403" cy="553998"/>
          </a:xfrm>
          <a:prstGeom prst="rect">
            <a:avLst/>
          </a:prstGeom>
          <a:noFill/>
        </p:spPr>
        <p:txBody>
          <a:bodyPr wrap="square" rtlCol="0">
            <a:spAutoFit/>
          </a:bodyPr>
          <a:lstStyle/>
          <a:p>
            <a:r>
              <a:rPr lang="en-SG" sz="1000" i="1" dirty="0">
                <a:solidFill>
                  <a:prstClr val="black"/>
                </a:solidFill>
                <a:latin typeface="Calibri"/>
              </a:rPr>
              <a:t>Source: </a:t>
            </a:r>
            <a:r>
              <a:rPr lang="en-SG" sz="1000" i="1" dirty="0">
                <a:solidFill>
                  <a:prstClr val="black"/>
                </a:solidFill>
                <a:latin typeface="Calibri"/>
                <a:hlinkClick r:id="rId6"/>
              </a:rPr>
              <a:t>http://www.eea.europa.eu/data-and-maps/daviz/learn-more/chart-dos-and-donts</a:t>
            </a:r>
            <a:r>
              <a:rPr lang="en-SG" sz="1000" i="1" dirty="0">
                <a:solidFill>
                  <a:prstClr val="black"/>
                </a:solidFill>
                <a:latin typeface="Calibri"/>
              </a:rPr>
              <a:t>; </a:t>
            </a:r>
            <a:r>
              <a:rPr lang="en-SG" sz="1000" i="1" dirty="0">
                <a:solidFill>
                  <a:prstClr val="black"/>
                </a:solidFill>
                <a:latin typeface="Calibri"/>
                <a:hlinkClick r:id="rId7"/>
              </a:rPr>
              <a:t>http://www.mathworks.com/matlabcentral/mlc-downloads/downloads/submissions/35277/versions/3/previews/html/Pie_Chart_2D_2_01.png</a:t>
            </a:r>
            <a:r>
              <a:rPr lang="en-SG" sz="1000" i="1" dirty="0">
                <a:solidFill>
                  <a:prstClr val="black"/>
                </a:solidFill>
                <a:latin typeface="Calibri"/>
              </a:rPr>
              <a:t>  </a:t>
            </a:r>
          </a:p>
        </p:txBody>
      </p:sp>
    </p:spTree>
    <p:custDataLst>
      <p:tags r:id="rId1"/>
    </p:custDataLst>
    <p:extLst>
      <p:ext uri="{BB962C8B-B14F-4D97-AF65-F5344CB8AC3E}">
        <p14:creationId xmlns:p14="http://schemas.microsoft.com/office/powerpoint/2010/main" val="82411578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nchor="b"/>
          <a:lstStyle/>
          <a:p>
            <a:r>
              <a:rPr lang="en-GB" sz="4400" dirty="0">
                <a:latin typeface="Roboto Medium" panose="02000000000000000000" pitchFamily="2" charset="0"/>
                <a:ea typeface="Roboto Medium" panose="02000000000000000000" pitchFamily="2" charset="0"/>
              </a:rPr>
              <a:t>Visual Cues</a:t>
            </a:r>
            <a:endParaRPr lang="en-US" sz="4400" dirty="0">
              <a:latin typeface="Roboto Medium" panose="02000000000000000000" pitchFamily="2" charset="0"/>
              <a:ea typeface="Roboto Medium" panose="02000000000000000000" pitchFamily="2" charset="0"/>
            </a:endParaRPr>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077727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7175" y="1246731"/>
            <a:ext cx="7772400" cy="1589733"/>
          </a:xfrm>
        </p:spPr>
        <p:txBody>
          <a:bodyPr/>
          <a:lstStyle/>
          <a:p>
            <a:r>
              <a:rPr lang="en-GB" dirty="0"/>
              <a:t>Tableau (Class Activity)</a:t>
            </a:r>
            <a:endParaRPr lang="en-US" dirty="0"/>
          </a:p>
        </p:txBody>
      </p:sp>
      <p:sp>
        <p:nvSpPr>
          <p:cNvPr id="3" name="Subtitle 2"/>
          <p:cNvSpPr>
            <a:spLocks noGrp="1"/>
          </p:cNvSpPr>
          <p:nvPr>
            <p:ph type="subTitle" idx="1"/>
          </p:nvPr>
        </p:nvSpPr>
        <p:spPr>
          <a:xfrm>
            <a:off x="253128" y="2836465"/>
            <a:ext cx="6400800" cy="934184"/>
          </a:xfrm>
        </p:spPr>
        <p:txBody>
          <a:bodyPr anchor="b"/>
          <a:lstStyle/>
          <a:p>
            <a:endParaRPr lang="en-US" dirty="0"/>
          </a:p>
        </p:txBody>
      </p:sp>
    </p:spTree>
    <p:extLst>
      <p:ext uri="{BB962C8B-B14F-4D97-AF65-F5344CB8AC3E}">
        <p14:creationId xmlns:p14="http://schemas.microsoft.com/office/powerpoint/2010/main" val="18412491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Tableau (Class Activity)</a:t>
            </a:r>
            <a:endParaRPr lang="en-SG" altLang="en-US" sz="3200" dirty="0">
              <a:latin typeface="Roboto Medium"/>
              <a:ea typeface="ヒラギノ角ゴ Pro W3"/>
              <a:cs typeface="ヒラギノ角ゴ Pro W3"/>
            </a:endParaRPr>
          </a:p>
        </p:txBody>
      </p:sp>
      <p:sp>
        <p:nvSpPr>
          <p:cNvPr id="12" name="TextBox 11"/>
          <p:cNvSpPr txBox="1"/>
          <p:nvPr/>
        </p:nvSpPr>
        <p:spPr>
          <a:xfrm>
            <a:off x="304800" y="914400"/>
            <a:ext cx="8534400" cy="2000548"/>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Sit with your GBA’s team mates</a:t>
            </a:r>
          </a:p>
          <a:p>
            <a:pPr marL="457200" indent="-457200">
              <a:buFont typeface="+mj-lt"/>
              <a:buAutoNum type="arabicPeriod"/>
            </a:pPr>
            <a:endParaRPr lang="en-SG" sz="1600" dirty="0">
              <a:solidFill>
                <a:prstClr val="black"/>
              </a:solidFill>
              <a:latin typeface="Roboto Light"/>
            </a:endParaRPr>
          </a:p>
          <a:p>
            <a:pPr marL="457200" indent="-457200">
              <a:buFont typeface="+mj-lt"/>
              <a:buAutoNum type="arabicPeriod"/>
            </a:pPr>
            <a:r>
              <a:rPr lang="en-SG" sz="1600" dirty="0">
                <a:solidFill>
                  <a:prstClr val="black"/>
                </a:solidFill>
                <a:latin typeface="Roboto Light"/>
              </a:rPr>
              <a:t>Follow your instructor for the following exercises:</a:t>
            </a:r>
          </a:p>
          <a:p>
            <a:pPr marL="793750" indent="-342900">
              <a:buFontTx/>
              <a:buChar char="-"/>
            </a:pPr>
            <a:r>
              <a:rPr lang="en-SG" sz="1600" dirty="0">
                <a:solidFill>
                  <a:prstClr val="black"/>
                </a:solidFill>
                <a:latin typeface="Roboto Light"/>
              </a:rPr>
              <a:t>Data: </a:t>
            </a:r>
          </a:p>
          <a:p>
            <a:pPr marL="1250950" lvl="1" indent="-342900">
              <a:buFontTx/>
              <a:buChar char="-"/>
            </a:pPr>
            <a:r>
              <a:rPr lang="en-SG" sz="1600" dirty="0">
                <a:solidFill>
                  <a:prstClr val="black"/>
                </a:solidFill>
                <a:latin typeface="Roboto Light"/>
              </a:rPr>
              <a:t>global_superstore_2016.xlsx (orders)</a:t>
            </a:r>
          </a:p>
          <a:p>
            <a:pPr marL="1250950" lvl="1" indent="-342900">
              <a:buFontTx/>
              <a:buChar char="-"/>
            </a:pPr>
            <a:r>
              <a:rPr lang="en-US" sz="1600" dirty="0">
                <a:solidFill>
                  <a:prstClr val="black"/>
                </a:solidFill>
                <a:latin typeface="Roboto Light"/>
              </a:rPr>
              <a:t>Coffee </a:t>
            </a:r>
            <a:r>
              <a:rPr lang="en-US" sz="1600" dirty="0" err="1">
                <a:solidFill>
                  <a:prstClr val="black"/>
                </a:solidFill>
                <a:latin typeface="Roboto Light"/>
              </a:rPr>
              <a:t>Chain.xlsx</a:t>
            </a:r>
            <a:r>
              <a:rPr lang="en-US" sz="1600" dirty="0">
                <a:solidFill>
                  <a:prstClr val="black"/>
                </a:solidFill>
                <a:latin typeface="Roboto Light"/>
              </a:rPr>
              <a:t> and Office </a:t>
            </a:r>
            <a:r>
              <a:rPr lang="en-US" sz="1600" dirty="0" err="1">
                <a:solidFill>
                  <a:prstClr val="black"/>
                </a:solidFill>
                <a:latin typeface="Roboto Light"/>
              </a:rPr>
              <a:t>City.xlsx</a:t>
            </a:r>
            <a:endParaRPr lang="en-SG" sz="1600" dirty="0">
              <a:solidFill>
                <a:prstClr val="black"/>
              </a:solidFill>
              <a:latin typeface="Roboto Light"/>
            </a:endParaRPr>
          </a:p>
          <a:p>
            <a:endParaRPr lang="en-SG" sz="2800" dirty="0">
              <a:solidFill>
                <a:prstClr val="black"/>
              </a:solidFill>
              <a:latin typeface="Calibri"/>
            </a:endParaRPr>
          </a:p>
        </p:txBody>
      </p:sp>
    </p:spTree>
    <p:custDataLst>
      <p:tags r:id="rId1"/>
    </p:custDataLst>
    <p:extLst>
      <p:ext uri="{BB962C8B-B14F-4D97-AF65-F5344CB8AC3E}">
        <p14:creationId xmlns:p14="http://schemas.microsoft.com/office/powerpoint/2010/main" val="3838313784"/>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Calculation: Aggregate VS Record-Level</a:t>
            </a:r>
            <a:endParaRPr lang="en-SG" altLang="en-US" sz="3200" dirty="0">
              <a:latin typeface="Roboto Medium"/>
              <a:ea typeface="ヒラギノ角ゴ Pro W3"/>
              <a:cs typeface="ヒラギノ角ゴ Pro W3"/>
            </a:endParaRPr>
          </a:p>
        </p:txBody>
      </p:sp>
      <p:pic>
        <p:nvPicPr>
          <p:cNvPr id="3" name="Picture 2"/>
          <p:cNvPicPr>
            <a:picLocks noChangeAspect="1"/>
          </p:cNvPicPr>
          <p:nvPr/>
        </p:nvPicPr>
        <p:blipFill>
          <a:blip r:embed="rId4"/>
          <a:stretch>
            <a:fillRect/>
          </a:stretch>
        </p:blipFill>
        <p:spPr>
          <a:xfrm>
            <a:off x="181328" y="2425889"/>
            <a:ext cx="8817699" cy="1419800"/>
          </a:xfrm>
          <a:prstGeom prst="rect">
            <a:avLst/>
          </a:prstGeom>
        </p:spPr>
      </p:pic>
      <p:pic>
        <p:nvPicPr>
          <p:cNvPr id="5" name="Picture 4"/>
          <p:cNvPicPr>
            <a:picLocks noChangeAspect="1"/>
          </p:cNvPicPr>
          <p:nvPr/>
        </p:nvPicPr>
        <p:blipFill>
          <a:blip r:embed="rId5"/>
          <a:stretch>
            <a:fillRect/>
          </a:stretch>
        </p:blipFill>
        <p:spPr>
          <a:xfrm>
            <a:off x="4059740" y="1061731"/>
            <a:ext cx="3594100" cy="1066800"/>
          </a:xfrm>
          <a:prstGeom prst="rect">
            <a:avLst/>
          </a:prstGeom>
        </p:spPr>
      </p:pic>
    </p:spTree>
    <p:custDataLst>
      <p:tags r:id="rId1"/>
    </p:custDataLst>
    <p:extLst>
      <p:ext uri="{BB962C8B-B14F-4D97-AF65-F5344CB8AC3E}">
        <p14:creationId xmlns:p14="http://schemas.microsoft.com/office/powerpoint/2010/main" val="336303782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0"/>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Aggregate Functions</a:t>
            </a:r>
            <a:endParaRPr lang="en-SG" altLang="en-US" sz="3200" dirty="0">
              <a:latin typeface="Roboto Medium"/>
              <a:ea typeface="ヒラギノ角ゴ Pro W3"/>
              <a:cs typeface="ヒラギノ角ゴ Pro W3"/>
            </a:endParaRPr>
          </a:p>
        </p:txBody>
      </p:sp>
      <p:pic>
        <p:nvPicPr>
          <p:cNvPr id="6" name="Picture 5"/>
          <p:cNvPicPr>
            <a:picLocks noChangeAspect="1"/>
          </p:cNvPicPr>
          <p:nvPr/>
        </p:nvPicPr>
        <p:blipFill>
          <a:blip r:embed="rId4"/>
          <a:stretch>
            <a:fillRect/>
          </a:stretch>
        </p:blipFill>
        <p:spPr>
          <a:xfrm>
            <a:off x="4426495" y="639855"/>
            <a:ext cx="3744526" cy="1356671"/>
          </a:xfrm>
          <a:prstGeom prst="rect">
            <a:avLst/>
          </a:prstGeom>
        </p:spPr>
      </p:pic>
      <p:sp>
        <p:nvSpPr>
          <p:cNvPr id="7" name="TextBox 6"/>
          <p:cNvSpPr txBox="1"/>
          <p:nvPr/>
        </p:nvSpPr>
        <p:spPr>
          <a:xfrm>
            <a:off x="629647" y="934142"/>
            <a:ext cx="3960530" cy="1015663"/>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Aggregation of a measure</a:t>
            </a:r>
          </a:p>
          <a:p>
            <a:pPr marL="457200" indent="-457200">
              <a:buFont typeface="+mj-lt"/>
              <a:buAutoNum type="arabicPeriod"/>
            </a:pPr>
            <a:r>
              <a:rPr lang="en-SG" sz="1600" dirty="0">
                <a:solidFill>
                  <a:prstClr val="black"/>
                </a:solidFill>
                <a:latin typeface="Roboto Light"/>
              </a:rPr>
              <a:t>Aggregation of a dimension</a:t>
            </a:r>
          </a:p>
          <a:p>
            <a:endParaRPr lang="en-SG" sz="2800" dirty="0">
              <a:solidFill>
                <a:prstClr val="black"/>
              </a:solidFill>
              <a:latin typeface="Calibri"/>
            </a:endParaRPr>
          </a:p>
        </p:txBody>
      </p:sp>
      <p:pic>
        <p:nvPicPr>
          <p:cNvPr id="2" name="Picture 1"/>
          <p:cNvPicPr>
            <a:picLocks noChangeAspect="1"/>
          </p:cNvPicPr>
          <p:nvPr/>
        </p:nvPicPr>
        <p:blipFill>
          <a:blip r:embed="rId5"/>
          <a:stretch>
            <a:fillRect/>
          </a:stretch>
        </p:blipFill>
        <p:spPr>
          <a:xfrm>
            <a:off x="232114" y="2101570"/>
            <a:ext cx="8716126" cy="1456101"/>
          </a:xfrm>
          <a:prstGeom prst="rect">
            <a:avLst/>
          </a:prstGeom>
        </p:spPr>
      </p:pic>
      <p:sp>
        <p:nvSpPr>
          <p:cNvPr id="3" name="Rectangle 2"/>
          <p:cNvSpPr/>
          <p:nvPr/>
        </p:nvSpPr>
        <p:spPr>
          <a:xfrm>
            <a:off x="2050547" y="3705262"/>
            <a:ext cx="6305867" cy="707886"/>
          </a:xfrm>
          <a:prstGeom prst="rect">
            <a:avLst/>
          </a:prstGeom>
        </p:spPr>
        <p:txBody>
          <a:bodyPr wrap="square">
            <a:spAutoFit/>
          </a:bodyPr>
          <a:lstStyle/>
          <a:p>
            <a:r>
              <a:rPr lang="en-SG" sz="1000" dirty="0">
                <a:solidFill>
                  <a:prstClr val="black"/>
                </a:solidFill>
                <a:latin typeface="Roboto Light"/>
                <a:hlinkClick r:id="rId6"/>
              </a:rPr>
              <a:t>More information:</a:t>
            </a:r>
          </a:p>
          <a:p>
            <a:endParaRPr lang="en-SG" sz="1000" dirty="0">
              <a:solidFill>
                <a:prstClr val="black"/>
              </a:solidFill>
              <a:latin typeface="Roboto Light"/>
              <a:hlinkClick r:id="rId6"/>
            </a:endParaRPr>
          </a:p>
          <a:p>
            <a:pPr marL="285750" indent="-285750">
              <a:buFont typeface="Arial" charset="0"/>
              <a:buChar char="•"/>
            </a:pPr>
            <a:r>
              <a:rPr lang="en-US" sz="1000" dirty="0">
                <a:hlinkClick r:id="rId7"/>
              </a:rPr>
              <a:t>https://help.tableau.com/current/pro/desktop/en-us/calculations_aggregation.htm</a:t>
            </a:r>
            <a:endParaRPr lang="en-SG" sz="1000" dirty="0">
              <a:solidFill>
                <a:prstClr val="black"/>
              </a:solidFill>
              <a:latin typeface="Roboto Light"/>
            </a:endParaRPr>
          </a:p>
          <a:p>
            <a:pPr marL="285750" indent="-285750">
              <a:buFont typeface="Arial" charset="0"/>
              <a:buChar char="•"/>
            </a:pPr>
            <a:r>
              <a:rPr lang="en-US" sz="1000" dirty="0">
                <a:hlinkClick r:id="rId8"/>
              </a:rPr>
              <a:t>https://help.tableau.com/current/pro/desktop/en-us/calculations_calculatedfields_aggregate_create.htm</a:t>
            </a:r>
            <a:endParaRPr lang="en-SG" sz="1000" dirty="0">
              <a:solidFill>
                <a:prstClr val="black"/>
              </a:solidFill>
              <a:latin typeface="Roboto Light"/>
            </a:endParaRPr>
          </a:p>
        </p:txBody>
      </p:sp>
    </p:spTree>
    <p:custDataLst>
      <p:tags r:id="rId1"/>
    </p:custDataLst>
    <p:extLst>
      <p:ext uri="{BB962C8B-B14F-4D97-AF65-F5344CB8AC3E}">
        <p14:creationId xmlns:p14="http://schemas.microsoft.com/office/powerpoint/2010/main" val="22618654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926218" y="1338376"/>
            <a:ext cx="5502447" cy="3368364"/>
          </a:xfrm>
          <a:prstGeom prst="rect">
            <a:avLst/>
          </a:prstGeom>
        </p:spPr>
      </p:pic>
    </p:spTree>
    <p:custDataLst>
      <p:tags r:id="rId1"/>
    </p:custDataLst>
    <p:extLst>
      <p:ext uri="{BB962C8B-B14F-4D97-AF65-F5344CB8AC3E}">
        <p14:creationId xmlns:p14="http://schemas.microsoft.com/office/powerpoint/2010/main" val="1201554615"/>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Exercise</a:t>
            </a:r>
            <a:endParaRPr lang="en-SG" altLang="en-US" sz="3200" dirty="0">
              <a:latin typeface="Roboto Medium"/>
              <a:ea typeface="ヒラギノ角ゴ Pro W3"/>
              <a:cs typeface="ヒラギノ角ゴ Pro W3"/>
            </a:endParaRPr>
          </a:p>
        </p:txBody>
      </p:sp>
      <p:sp>
        <p:nvSpPr>
          <p:cNvPr id="7" name="TextBox 6"/>
          <p:cNvSpPr txBox="1"/>
          <p:nvPr/>
        </p:nvSpPr>
        <p:spPr>
          <a:xfrm>
            <a:off x="609600" y="614731"/>
            <a:ext cx="8534400" cy="830997"/>
          </a:xfrm>
          <a:prstGeom prst="rect">
            <a:avLst/>
          </a:prstGeom>
          <a:noFill/>
        </p:spPr>
        <p:txBody>
          <a:bodyPr wrap="square" rtlCol="0">
            <a:spAutoFit/>
          </a:bodyPr>
          <a:lstStyle/>
          <a:p>
            <a:pPr marL="457200" indent="-457200">
              <a:buFont typeface="+mj-lt"/>
              <a:buAutoNum type="arabicPeriod"/>
            </a:pPr>
            <a:r>
              <a:rPr lang="en-SG" sz="1600" dirty="0">
                <a:solidFill>
                  <a:prstClr val="black"/>
                </a:solidFill>
                <a:latin typeface="Roboto Light"/>
              </a:rPr>
              <a:t>Create a calculated field: for each state, calculate combined sales from office </a:t>
            </a:r>
            <a:r>
              <a:rPr lang="en-SG" sz="1600" dirty="0" err="1">
                <a:solidFill>
                  <a:prstClr val="black"/>
                </a:solidFill>
                <a:latin typeface="Roboto Light"/>
              </a:rPr>
              <a:t>city.xlsx</a:t>
            </a:r>
            <a:r>
              <a:rPr lang="en-SG" sz="1600" dirty="0">
                <a:solidFill>
                  <a:prstClr val="black"/>
                </a:solidFill>
                <a:latin typeface="Roboto Light"/>
              </a:rPr>
              <a:t> and coffee </a:t>
            </a:r>
            <a:r>
              <a:rPr lang="en-SG" sz="1600" dirty="0" err="1">
                <a:solidFill>
                  <a:prstClr val="black"/>
                </a:solidFill>
                <a:latin typeface="Roboto Light"/>
              </a:rPr>
              <a:t>chain.xlsx</a:t>
            </a:r>
            <a:r>
              <a:rPr lang="en-SG" sz="1600" dirty="0">
                <a:solidFill>
                  <a:prstClr val="black"/>
                </a:solidFill>
                <a:latin typeface="Roboto Light"/>
              </a:rPr>
              <a:t> </a:t>
            </a:r>
          </a:p>
          <a:p>
            <a:endParaRPr lang="en-SG" sz="1600" dirty="0">
              <a:solidFill>
                <a:prstClr val="black"/>
              </a:solidFill>
              <a:latin typeface="Calibri"/>
            </a:endParaRPr>
          </a:p>
        </p:txBody>
      </p:sp>
      <p:pic>
        <p:nvPicPr>
          <p:cNvPr id="3" name="Picture 2"/>
          <p:cNvPicPr>
            <a:picLocks noChangeAspect="1"/>
          </p:cNvPicPr>
          <p:nvPr/>
        </p:nvPicPr>
        <p:blipFill>
          <a:blip r:embed="rId4"/>
          <a:stretch>
            <a:fillRect/>
          </a:stretch>
        </p:blipFill>
        <p:spPr>
          <a:xfrm>
            <a:off x="1160099" y="1445727"/>
            <a:ext cx="5502447" cy="3368364"/>
          </a:xfrm>
          <a:prstGeom prst="rect">
            <a:avLst/>
          </a:prstGeom>
        </p:spPr>
      </p:pic>
      <p:grpSp>
        <p:nvGrpSpPr>
          <p:cNvPr id="6" name="Group 5">
            <a:extLst>
              <a:ext uri="{FF2B5EF4-FFF2-40B4-BE49-F238E27FC236}">
                <a16:creationId xmlns:a16="http://schemas.microsoft.com/office/drawing/2014/main" id="{E9E3019F-0C64-49CD-A523-8EE6120A7D48}"/>
              </a:ext>
            </a:extLst>
          </p:cNvPr>
          <p:cNvGrpSpPr/>
          <p:nvPr/>
        </p:nvGrpSpPr>
        <p:grpSpPr>
          <a:xfrm>
            <a:off x="5162039" y="1030229"/>
            <a:ext cx="3481792" cy="830997"/>
            <a:chOff x="3050813" y="1030229"/>
            <a:chExt cx="3481792" cy="830997"/>
          </a:xfrm>
        </p:grpSpPr>
        <p:pic>
          <p:nvPicPr>
            <p:cNvPr id="5" name="Picture 4">
              <a:extLst>
                <a:ext uri="{FF2B5EF4-FFF2-40B4-BE49-F238E27FC236}">
                  <a16:creationId xmlns:a16="http://schemas.microsoft.com/office/drawing/2014/main" id="{7189AC2E-738A-4015-B4F6-D3BDC5B62158}"/>
                </a:ext>
              </a:extLst>
            </p:cNvPr>
            <p:cNvPicPr>
              <a:picLocks noChangeAspect="1"/>
            </p:cNvPicPr>
            <p:nvPr/>
          </p:nvPicPr>
          <p:blipFill rotWithShape="1">
            <a:blip r:embed="rId5"/>
            <a:srcRect r="45514" b="78822"/>
            <a:stretch/>
          </p:blipFill>
          <p:spPr>
            <a:xfrm>
              <a:off x="3050813" y="1030229"/>
              <a:ext cx="3201706" cy="415497"/>
            </a:xfrm>
            <a:prstGeom prst="rect">
              <a:avLst/>
            </a:prstGeom>
          </p:spPr>
        </p:pic>
        <p:pic>
          <p:nvPicPr>
            <p:cNvPr id="8" name="Picture 7">
              <a:extLst>
                <a:ext uri="{FF2B5EF4-FFF2-40B4-BE49-F238E27FC236}">
                  <a16:creationId xmlns:a16="http://schemas.microsoft.com/office/drawing/2014/main" id="{15326CA7-BB2D-407A-860D-9085C979C72C}"/>
                </a:ext>
              </a:extLst>
            </p:cNvPr>
            <p:cNvPicPr>
              <a:picLocks noChangeAspect="1"/>
            </p:cNvPicPr>
            <p:nvPr/>
          </p:nvPicPr>
          <p:blipFill rotWithShape="1">
            <a:blip r:embed="rId5"/>
            <a:srcRect t="78822" r="40748"/>
            <a:stretch/>
          </p:blipFill>
          <p:spPr>
            <a:xfrm>
              <a:off x="3050813" y="1445727"/>
              <a:ext cx="3481792" cy="415499"/>
            </a:xfrm>
            <a:prstGeom prst="rect">
              <a:avLst/>
            </a:prstGeom>
          </p:spPr>
        </p:pic>
      </p:grpSp>
    </p:spTree>
    <p:custDataLst>
      <p:tags r:id="rId1"/>
    </p:custDataLst>
    <p:extLst>
      <p:ext uri="{BB962C8B-B14F-4D97-AF65-F5344CB8AC3E}">
        <p14:creationId xmlns:p14="http://schemas.microsoft.com/office/powerpoint/2010/main" val="2924085299"/>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5" name="Picture 4"/>
          <p:cNvPicPr>
            <a:picLocks noChangeAspect="1"/>
          </p:cNvPicPr>
          <p:nvPr/>
        </p:nvPicPr>
        <p:blipFill>
          <a:blip r:embed="rId4"/>
          <a:stretch>
            <a:fillRect/>
          </a:stretch>
        </p:blipFill>
        <p:spPr>
          <a:xfrm>
            <a:off x="4862814" y="171917"/>
            <a:ext cx="3623961" cy="4854009"/>
          </a:xfrm>
          <a:prstGeom prst="rect">
            <a:avLst/>
          </a:prstGeom>
        </p:spPr>
      </p:pic>
      <p:sp>
        <p:nvSpPr>
          <p:cNvPr id="6" name="TextBox 5"/>
          <p:cNvSpPr txBox="1"/>
          <p:nvPr/>
        </p:nvSpPr>
        <p:spPr>
          <a:xfrm>
            <a:off x="3103518" y="848412"/>
            <a:ext cx="1710725" cy="369332"/>
          </a:xfrm>
          <a:prstGeom prst="rect">
            <a:avLst/>
          </a:prstGeom>
          <a:noFill/>
        </p:spPr>
        <p:txBody>
          <a:bodyPr wrap="none" rtlCol="0">
            <a:spAutoFit/>
          </a:bodyPr>
          <a:lstStyle/>
          <a:p>
            <a:r>
              <a:rPr lang="en-US" dirty="0">
                <a:latin typeface="Roboto Light"/>
              </a:rPr>
              <a:t>percent of total</a:t>
            </a:r>
          </a:p>
        </p:txBody>
      </p:sp>
    </p:spTree>
    <p:custDataLst>
      <p:tags r:id="rId1"/>
    </p:custDataLst>
    <p:extLst>
      <p:ext uri="{BB962C8B-B14F-4D97-AF65-F5344CB8AC3E}">
        <p14:creationId xmlns:p14="http://schemas.microsoft.com/office/powerpoint/2010/main" val="2936551426"/>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pic>
        <p:nvPicPr>
          <p:cNvPr id="3" name="Picture 2"/>
          <p:cNvPicPr>
            <a:picLocks noChangeAspect="1"/>
          </p:cNvPicPr>
          <p:nvPr/>
        </p:nvPicPr>
        <p:blipFill>
          <a:blip r:embed="rId4"/>
          <a:stretch>
            <a:fillRect/>
          </a:stretch>
        </p:blipFill>
        <p:spPr>
          <a:xfrm>
            <a:off x="1372901" y="1178719"/>
            <a:ext cx="7668491" cy="3857625"/>
          </a:xfrm>
          <a:prstGeom prst="rect">
            <a:avLst/>
          </a:prstGeom>
        </p:spPr>
      </p:pic>
      <p:sp>
        <p:nvSpPr>
          <p:cNvPr id="5" name="TextBox 4"/>
          <p:cNvSpPr txBox="1"/>
          <p:nvPr/>
        </p:nvSpPr>
        <p:spPr>
          <a:xfrm>
            <a:off x="1085850" y="764372"/>
            <a:ext cx="1313180" cy="338554"/>
          </a:xfrm>
          <a:prstGeom prst="rect">
            <a:avLst/>
          </a:prstGeom>
          <a:noFill/>
        </p:spPr>
        <p:txBody>
          <a:bodyPr wrap="none" rtlCol="0">
            <a:spAutoFit/>
          </a:bodyPr>
          <a:lstStyle/>
          <a:p>
            <a:r>
              <a:rPr lang="en-US" sz="1600" dirty="0">
                <a:latin typeface="Roboto Light"/>
              </a:rPr>
              <a:t>running total</a:t>
            </a:r>
          </a:p>
        </p:txBody>
      </p:sp>
    </p:spTree>
    <p:custDataLst>
      <p:tags r:id="rId1"/>
    </p:custDataLst>
    <p:extLst>
      <p:ext uri="{BB962C8B-B14F-4D97-AF65-F5344CB8AC3E}">
        <p14:creationId xmlns:p14="http://schemas.microsoft.com/office/powerpoint/2010/main" val="2043822380"/>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764372"/>
            <a:ext cx="4536819" cy="338554"/>
          </a:xfrm>
          <a:prstGeom prst="rect">
            <a:avLst/>
          </a:prstGeom>
          <a:noFill/>
        </p:spPr>
        <p:txBody>
          <a:bodyPr wrap="none" rtlCol="0">
            <a:spAutoFit/>
          </a:bodyPr>
          <a:lstStyle/>
          <a:p>
            <a:r>
              <a:rPr lang="en-US" sz="1600" dirty="0">
                <a:latin typeface="Roboto Light"/>
              </a:rPr>
              <a:t>running total for each year: Is this chart correct?</a:t>
            </a:r>
          </a:p>
        </p:txBody>
      </p:sp>
      <p:pic>
        <p:nvPicPr>
          <p:cNvPr id="2" name="Picture 1"/>
          <p:cNvPicPr>
            <a:picLocks noChangeAspect="1"/>
          </p:cNvPicPr>
          <p:nvPr/>
        </p:nvPicPr>
        <p:blipFill>
          <a:blip r:embed="rId4"/>
          <a:stretch>
            <a:fillRect/>
          </a:stretch>
        </p:blipFill>
        <p:spPr>
          <a:xfrm>
            <a:off x="1257300" y="1124421"/>
            <a:ext cx="7689266" cy="3911923"/>
          </a:xfrm>
          <a:prstGeom prst="rect">
            <a:avLst/>
          </a:prstGeom>
        </p:spPr>
      </p:pic>
    </p:spTree>
    <p:custDataLst>
      <p:tags r:id="rId1"/>
    </p:custDataLst>
    <p:extLst>
      <p:ext uri="{BB962C8B-B14F-4D97-AF65-F5344CB8AC3E}">
        <p14:creationId xmlns:p14="http://schemas.microsoft.com/office/powerpoint/2010/main" val="1934215044"/>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85351" cy="338554"/>
          </a:xfrm>
          <a:prstGeom prst="rect">
            <a:avLst/>
          </a:prstGeom>
          <a:noFill/>
        </p:spPr>
        <p:txBody>
          <a:bodyPr wrap="none" rtlCol="0">
            <a:spAutoFit/>
          </a:bodyPr>
          <a:lstStyle/>
          <a:p>
            <a:r>
              <a:rPr lang="en-US" sz="1600" dirty="0">
                <a:latin typeface="Roboto Light"/>
              </a:rPr>
              <a:t>running total for each year: </a:t>
            </a:r>
          </a:p>
        </p:txBody>
      </p:sp>
      <p:pic>
        <p:nvPicPr>
          <p:cNvPr id="6" name="Picture 5"/>
          <p:cNvPicPr>
            <a:picLocks noChangeAspect="1"/>
          </p:cNvPicPr>
          <p:nvPr/>
        </p:nvPicPr>
        <p:blipFill>
          <a:blip r:embed="rId4"/>
          <a:stretch>
            <a:fillRect/>
          </a:stretch>
        </p:blipFill>
        <p:spPr>
          <a:xfrm>
            <a:off x="1260887" y="1041372"/>
            <a:ext cx="7725822" cy="3897728"/>
          </a:xfrm>
          <a:prstGeom prst="rect">
            <a:avLst/>
          </a:prstGeom>
        </p:spPr>
      </p:pic>
    </p:spTree>
    <p:custDataLst>
      <p:tags r:id="rId1"/>
    </p:custDataLst>
    <p:extLst>
      <p:ext uri="{BB962C8B-B14F-4D97-AF65-F5344CB8AC3E}">
        <p14:creationId xmlns:p14="http://schemas.microsoft.com/office/powerpoint/2010/main" val="189586097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The components of visual cues</a:t>
            </a:r>
          </a:p>
        </p:txBody>
      </p:sp>
      <p:sp>
        <p:nvSpPr>
          <p:cNvPr id="4" name="Content Placeholder 3"/>
          <p:cNvSpPr>
            <a:spLocks noGrp="1"/>
          </p:cNvSpPr>
          <p:nvPr>
            <p:ph idx="1"/>
          </p:nvPr>
        </p:nvSpPr>
        <p:spPr/>
        <p:txBody>
          <a:bodyPr numCol="2">
            <a:noAutofit/>
          </a:bodyPr>
          <a:lstStyle/>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Position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Length (e.g., bar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Angle (e.g., pie chart)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Direction (e.g., line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Shape (e.g., scatterplot)</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Area  and Volume (e.g., square area graph)</a:t>
            </a:r>
          </a:p>
          <a:p>
            <a:pPr>
              <a:spcBef>
                <a:spcPts val="0"/>
              </a:spcBef>
              <a:spcAft>
                <a:spcPts val="1200"/>
              </a:spcAft>
              <a:buClr>
                <a:srgbClr val="CE0000"/>
              </a:buClr>
              <a:buFont typeface="+mj-lt"/>
              <a:buAutoNum type="arabicPeriod"/>
            </a:pPr>
            <a:r>
              <a:rPr lang="en-GB" sz="1800" dirty="0">
                <a:latin typeface="Roboto Light" panose="02000000000000000000" pitchFamily="2" charset="0"/>
                <a:ea typeface="Roboto Light" panose="02000000000000000000" pitchFamily="2" charset="0"/>
              </a:rPr>
              <a:t>Colour</a:t>
            </a:r>
          </a:p>
        </p:txBody>
      </p:sp>
      <p:sp>
        <p:nvSpPr>
          <p:cNvPr id="5" name="TextBox 4">
            <a:extLst>
              <a:ext uri="{FF2B5EF4-FFF2-40B4-BE49-F238E27FC236}">
                <a16:creationId xmlns:a16="http://schemas.microsoft.com/office/drawing/2014/main" id="{F5B9AD88-1621-44D0-BAC1-37ADC2D42B01}"/>
              </a:ext>
            </a:extLst>
          </p:cNvPr>
          <p:cNvSpPr txBox="1"/>
          <p:nvPr/>
        </p:nvSpPr>
        <p:spPr>
          <a:xfrm>
            <a:off x="5311140" y="3772356"/>
            <a:ext cx="2688124" cy="8233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400" dirty="0"/>
              <a:t>Visual Cues to choose from depend on data &amp; business objectives</a:t>
            </a:r>
            <a:endParaRPr lang="en-SG" sz="1400" dirty="0"/>
          </a:p>
        </p:txBody>
      </p:sp>
    </p:spTree>
    <p:extLst>
      <p:ext uri="{BB962C8B-B14F-4D97-AF65-F5344CB8AC3E}">
        <p14:creationId xmlns:p14="http://schemas.microsoft.com/office/powerpoint/2010/main" val="174893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noChangeArrowheads="1"/>
          </p:cNvSpPr>
          <p:nvPr/>
        </p:nvSpPr>
        <p:spPr bwMode="auto">
          <a:xfrm>
            <a:off x="41530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085851" y="672040"/>
            <a:ext cx="2667718" cy="338554"/>
          </a:xfrm>
          <a:prstGeom prst="rect">
            <a:avLst/>
          </a:prstGeom>
          <a:noFill/>
        </p:spPr>
        <p:txBody>
          <a:bodyPr wrap="none" rtlCol="0">
            <a:spAutoFit/>
          </a:bodyPr>
          <a:lstStyle/>
          <a:p>
            <a:r>
              <a:rPr lang="en-US" sz="1600" dirty="0">
                <a:latin typeface="Roboto Light"/>
              </a:rPr>
              <a:t>Compare “Compute Using”: </a:t>
            </a:r>
          </a:p>
        </p:txBody>
      </p:sp>
      <p:pic>
        <p:nvPicPr>
          <p:cNvPr id="2" name="Picture 1"/>
          <p:cNvPicPr>
            <a:picLocks noChangeAspect="1"/>
          </p:cNvPicPr>
          <p:nvPr/>
        </p:nvPicPr>
        <p:blipFill>
          <a:blip r:embed="rId4"/>
          <a:stretch>
            <a:fillRect/>
          </a:stretch>
        </p:blipFill>
        <p:spPr>
          <a:xfrm>
            <a:off x="1375954" y="1160294"/>
            <a:ext cx="6870989" cy="3834181"/>
          </a:xfrm>
          <a:prstGeom prst="rect">
            <a:avLst/>
          </a:prstGeom>
        </p:spPr>
      </p:pic>
    </p:spTree>
    <p:custDataLst>
      <p:tags r:id="rId1"/>
    </p:custDataLst>
    <p:extLst>
      <p:ext uri="{BB962C8B-B14F-4D97-AF65-F5344CB8AC3E}">
        <p14:creationId xmlns:p14="http://schemas.microsoft.com/office/powerpoint/2010/main" val="416800785"/>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970120" y="764372"/>
            <a:ext cx="5331106" cy="3487619"/>
          </a:xfrm>
          <a:prstGeom prst="rect">
            <a:avLst/>
          </a:prstGeom>
        </p:spPr>
      </p:pic>
      <p:sp>
        <p:nvSpPr>
          <p:cNvPr id="4" name="Title 1"/>
          <p:cNvSpPr txBox="1">
            <a:spLocks noChangeArrowheads="1"/>
          </p:cNvSpPr>
          <p:nvPr/>
        </p:nvSpPr>
        <p:spPr bwMode="auto">
          <a:xfrm>
            <a:off x="475377" y="27389"/>
            <a:ext cx="8229600" cy="73698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algn="l" defTabSz="457200" rtl="0" eaLnBrk="1" latinLnBrk="0" hangingPunct="1">
              <a:spcBef>
                <a:spcPct val="0"/>
              </a:spcBef>
              <a:buNone/>
              <a:defRPr sz="4400" kern="1200">
                <a:solidFill>
                  <a:schemeClr val="tx1"/>
                </a:solidFill>
                <a:latin typeface="Montserrat Medium"/>
                <a:ea typeface="+mj-ea"/>
                <a:cs typeface="Montserrat Medium"/>
              </a:defRPr>
            </a:lvl1pPr>
          </a:lstStyle>
          <a:p>
            <a:r>
              <a:rPr lang="en-US" altLang="en-US" sz="3200" dirty="0">
                <a:latin typeface="Roboto Medium"/>
                <a:ea typeface="ヒラギノ角ゴ Pro W3"/>
                <a:cs typeface="ヒラギノ角ゴ Pro W3"/>
              </a:rPr>
              <a:t>Quick Table Calculation</a:t>
            </a:r>
          </a:p>
        </p:txBody>
      </p:sp>
      <p:sp>
        <p:nvSpPr>
          <p:cNvPr id="5" name="TextBox 4"/>
          <p:cNvSpPr txBox="1"/>
          <p:nvPr/>
        </p:nvSpPr>
        <p:spPr>
          <a:xfrm>
            <a:off x="1730382" y="4260978"/>
            <a:ext cx="6881151" cy="553998"/>
          </a:xfrm>
          <a:prstGeom prst="rect">
            <a:avLst/>
          </a:prstGeom>
          <a:noFill/>
        </p:spPr>
        <p:txBody>
          <a:bodyPr wrap="square" rtlCol="0">
            <a:spAutoFit/>
          </a:bodyPr>
          <a:lstStyle/>
          <a:p>
            <a:r>
              <a:rPr lang="en-US" sz="1000" b="1" dirty="0">
                <a:latin typeface="Roboto Light"/>
              </a:rPr>
              <a:t>More Information:</a:t>
            </a:r>
          </a:p>
          <a:p>
            <a:endParaRPr lang="en-US" sz="1000" dirty="0">
              <a:latin typeface="Roboto Light"/>
            </a:endParaRPr>
          </a:p>
          <a:p>
            <a:r>
              <a:rPr lang="en-US" sz="1000" dirty="0">
                <a:latin typeface="Roboto Light"/>
                <a:hlinkClick r:id="rId5"/>
              </a:rPr>
              <a:t>https://help.tableau.com/current/pro/desktop/en-us/calculations_tablecalculations.htm</a:t>
            </a:r>
            <a:endParaRPr lang="en-US" sz="1000" dirty="0">
              <a:latin typeface="Roboto Light"/>
            </a:endParaRPr>
          </a:p>
        </p:txBody>
      </p:sp>
    </p:spTree>
    <p:custDataLst>
      <p:tags r:id="rId1"/>
    </p:custDataLst>
    <p:extLst>
      <p:ext uri="{BB962C8B-B14F-4D97-AF65-F5344CB8AC3E}">
        <p14:creationId xmlns:p14="http://schemas.microsoft.com/office/powerpoint/2010/main" val="418103174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b="1">
                <a:solidFill>
                  <a:srgbClr val="FFFFFF"/>
                </a:solidFill>
              </a:defRPr>
            </a:lvl1pPr>
          </a:lstStyle>
          <a:p>
            <a:r>
              <a:rPr lang="en-US" dirty="0" err="1"/>
              <a:t>suss.edu.sg</a:t>
            </a:r>
            <a:endParaRPr lang="en-US" dirty="0"/>
          </a:p>
        </p:txBody>
      </p:sp>
      <p:graphicFrame>
        <p:nvGraphicFramePr>
          <p:cNvPr id="5" name="Table 4">
            <a:extLst>
              <a:ext uri="{FF2B5EF4-FFF2-40B4-BE49-F238E27FC236}">
                <a16:creationId xmlns:a16="http://schemas.microsoft.com/office/drawing/2014/main" id="{4D765161-3549-314B-8558-70A4E2EC5008}"/>
              </a:ext>
            </a:extLst>
          </p:cNvPr>
          <p:cNvGraphicFramePr>
            <a:graphicFrameLocks noGrp="1"/>
          </p:cNvGraphicFramePr>
          <p:nvPr/>
        </p:nvGraphicFramePr>
        <p:xfrm>
          <a:off x="639416" y="1510030"/>
          <a:ext cx="7865168" cy="2123440"/>
        </p:xfrm>
        <a:graphic>
          <a:graphicData uri="http://schemas.openxmlformats.org/drawingml/2006/table">
            <a:tbl>
              <a:tblPr>
                <a:tableStyleId>{5C22544A-7EE6-4342-B048-85BDC9FD1C3A}</a:tableStyleId>
              </a:tblPr>
              <a:tblGrid>
                <a:gridCol w="2188056">
                  <a:extLst>
                    <a:ext uri="{9D8B030D-6E8A-4147-A177-3AD203B41FA5}">
                      <a16:colId xmlns:a16="http://schemas.microsoft.com/office/drawing/2014/main" val="1014771066"/>
                    </a:ext>
                  </a:extLst>
                </a:gridCol>
                <a:gridCol w="5677112">
                  <a:extLst>
                    <a:ext uri="{9D8B030D-6E8A-4147-A177-3AD203B41FA5}">
                      <a16:colId xmlns:a16="http://schemas.microsoft.com/office/drawing/2014/main" val="762084542"/>
                    </a:ext>
                  </a:extLst>
                </a:gridCol>
              </a:tblGrid>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Course Homepage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2"/>
                        </a:rPr>
                        <a:t>https://canvas.suss.edu.sg/courses/31564</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527007"/>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Study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3">
                            <a:extLst>
                              <a:ext uri="{A12FA001-AC4F-418D-AE19-62706E023703}">
                                <ahyp:hlinkClr xmlns:ahyp="http://schemas.microsoft.com/office/drawing/2018/hyperlinkcolor" val="tx"/>
                              </a:ext>
                            </a:extLst>
                          </a:hlinkClick>
                        </a:rPr>
                        <a:t>https://ibookstore.suss.edu.sg/</a:t>
                      </a:r>
                      <a:endParaRPr lang="en-US" b="0" i="0" dirty="0">
                        <a:solidFill>
                          <a:schemeClr val="bg1"/>
                        </a:solidFill>
                        <a:latin typeface="Roboto" panose="02000000000000000000" pitchFamily="2" charset="0"/>
                        <a:ea typeface="Roboto" panose="020000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9591282"/>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Desktop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4">
                            <a:extLst>
                              <a:ext uri="{A12FA001-AC4F-418D-AE19-62706E023703}">
                                <ahyp:hlinkClr xmlns:ahyp="http://schemas.microsoft.com/office/drawing/2018/hyperlinkcolor" val="tx"/>
                              </a:ext>
                            </a:extLst>
                          </a:hlinkClick>
                        </a:rPr>
                        <a:t>https://www.tableau.com/products/trial</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7314273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Tableau Tutorials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5">
                            <a:extLst>
                              <a:ext uri="{A12FA001-AC4F-418D-AE19-62706E023703}">
                                <ahyp:hlinkClr xmlns:ahyp="http://schemas.microsoft.com/office/drawing/2018/hyperlinkcolor" val="tx"/>
                              </a:ext>
                            </a:extLst>
                          </a:hlinkClick>
                        </a:rPr>
                        <a:t>https://www.tableau.com/learn/get-started/creator</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9848074"/>
                  </a:ext>
                </a:extLst>
              </a:tr>
              <a:tr h="370840">
                <a:tc>
                  <a:txBody>
                    <a:bodyPr/>
                    <a:lstStyle/>
                    <a:p>
                      <a:pPr algn="r"/>
                      <a:r>
                        <a:rPr lang="en-US" b="0" i="0" dirty="0">
                          <a:solidFill>
                            <a:schemeClr val="bg1"/>
                          </a:solidFill>
                          <a:latin typeface="Roboto Light" panose="02000000000000000000" pitchFamily="2" charset="0"/>
                          <a:ea typeface="Roboto Light" panose="02000000000000000000" pitchFamily="2" charset="0"/>
                        </a:rPr>
                        <a:t>Academic Calendar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i="0" dirty="0">
                          <a:solidFill>
                            <a:schemeClr val="bg1"/>
                          </a:solidFill>
                          <a:latin typeface="Roboto" panose="02000000000000000000" pitchFamily="2" charset="0"/>
                          <a:ea typeface="Roboto" panose="02000000000000000000" pitchFamily="2" charset="0"/>
                          <a:hlinkClick r:id="rId6"/>
                        </a:rPr>
                        <a:t>https://www.suss.edu.sg/docs/default-source/contentdoc/oas/pt-2021acadcalendar.pdf</a:t>
                      </a:r>
                      <a:r>
                        <a:rPr lang="en-US" b="0" i="0" dirty="0">
                          <a:solidFill>
                            <a:schemeClr val="bg1"/>
                          </a:solidFill>
                          <a:latin typeface="Roboto" panose="02000000000000000000" pitchFamily="2" charset="0"/>
                          <a:ea typeface="Roboto" panose="02000000000000000000" pitchFamily="2" charset="0"/>
                        </a:rPr>
                        <a: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3694224"/>
                  </a:ext>
                </a:extLst>
              </a:tr>
            </a:tbl>
          </a:graphicData>
        </a:graphic>
      </p:graphicFrame>
    </p:spTree>
    <p:extLst>
      <p:ext uri="{BB962C8B-B14F-4D97-AF65-F5344CB8AC3E}">
        <p14:creationId xmlns:p14="http://schemas.microsoft.com/office/powerpoint/2010/main" val="48472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2862322"/>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Pentium 4 or AMD Opteron processor or faster</a:t>
            </a:r>
          </a:p>
          <a:p>
            <a:r>
              <a:rPr lang="en-US" dirty="0">
                <a:latin typeface="Roboto Light" panose="02000000000000000000" pitchFamily="2" charset="0"/>
                <a:ea typeface="Roboto Light" panose="02000000000000000000" pitchFamily="2" charset="0"/>
              </a:rPr>
              <a:t>2 GB memory</a:t>
            </a:r>
          </a:p>
          <a:p>
            <a:r>
              <a:rPr lang="en-US" dirty="0">
                <a:latin typeface="Roboto Light" panose="02000000000000000000" pitchFamily="2" charset="0"/>
                <a:ea typeface="Roboto Light" panose="02000000000000000000" pitchFamily="2" charset="0"/>
              </a:rPr>
              <a:t>1.5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iMac/MacBook computers 2009 or newer</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1.5 GB minimum free disk space</a:t>
            </a:r>
          </a:p>
        </p:txBody>
      </p:sp>
      <p:sp>
        <p:nvSpPr>
          <p:cNvPr id="5" name="Rectangle 4">
            <a:extLst>
              <a:ext uri="{FF2B5EF4-FFF2-40B4-BE49-F238E27FC236}">
                <a16:creationId xmlns:a16="http://schemas.microsoft.com/office/drawing/2014/main" id="{43782CCC-6DE8-014D-86E0-2D4D61E0D19C}"/>
              </a:ext>
            </a:extLst>
          </p:cNvPr>
          <p:cNvSpPr/>
          <p:nvPr/>
        </p:nvSpPr>
        <p:spPr>
          <a:xfrm>
            <a:off x="974035" y="738380"/>
            <a:ext cx="5610831" cy="461665"/>
          </a:xfrm>
          <a:prstGeom prst="rect">
            <a:avLst/>
          </a:prstGeom>
        </p:spPr>
        <p:txBody>
          <a:bodyPr wrap="none">
            <a:spAutoFit/>
          </a:bodyPr>
          <a:lstStyle/>
          <a:p>
            <a:r>
              <a:rPr lang="en-US" sz="2400" dirty="0">
                <a:solidFill>
                  <a:srgbClr val="003B5C"/>
                </a:solidFill>
                <a:latin typeface="Roboto Medium" panose="02000000000000000000" pitchFamily="2" charset="0"/>
                <a:ea typeface="Roboto Medium" panose="02000000000000000000" pitchFamily="2" charset="0"/>
              </a:rPr>
              <a:t>Tableau Desktop System Requirements</a:t>
            </a:r>
          </a:p>
        </p:txBody>
      </p:sp>
    </p:spTree>
    <p:extLst>
      <p:ext uri="{BB962C8B-B14F-4D97-AF65-F5344CB8AC3E}">
        <p14:creationId xmlns:p14="http://schemas.microsoft.com/office/powerpoint/2010/main" val="831586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6A7090-381B-E841-BB74-41DBCEA7FF0F}"/>
              </a:ext>
            </a:extLst>
          </p:cNvPr>
          <p:cNvSpPr txBox="1"/>
          <p:nvPr/>
        </p:nvSpPr>
        <p:spPr>
          <a:xfrm>
            <a:off x="974035" y="1311965"/>
            <a:ext cx="7215808" cy="3139321"/>
          </a:xfrm>
          <a:prstGeom prst="rect">
            <a:avLst/>
          </a:prstGeom>
          <a:noFill/>
        </p:spPr>
        <p:txBody>
          <a:bodyPr wrap="square" rtlCol="0">
            <a:spAutoFit/>
          </a:bodyPr>
          <a:lstStyle/>
          <a:p>
            <a:r>
              <a:rPr lang="en-US" b="1" dirty="0">
                <a:solidFill>
                  <a:srgbClr val="CE0000"/>
                </a:solidFill>
                <a:latin typeface="Roboto" panose="02000000000000000000" pitchFamily="2" charset="0"/>
                <a:ea typeface="Roboto" panose="02000000000000000000" pitchFamily="2" charset="0"/>
              </a:rPr>
              <a:t>Windows</a:t>
            </a:r>
          </a:p>
          <a:p>
            <a:r>
              <a:rPr lang="en-US" dirty="0">
                <a:latin typeface="Roboto Light" panose="02000000000000000000" pitchFamily="2" charset="0"/>
                <a:ea typeface="Roboto Light" panose="02000000000000000000" pitchFamily="2" charset="0"/>
              </a:rPr>
              <a:t>Windows 7 or newer (64 bit)</a:t>
            </a:r>
          </a:p>
          <a:p>
            <a:r>
              <a:rPr lang="en-US" dirty="0">
                <a:latin typeface="Roboto Light" panose="02000000000000000000" pitchFamily="2" charset="0"/>
                <a:ea typeface="Roboto Light" panose="02000000000000000000" pitchFamily="2" charset="0"/>
              </a:rPr>
              <a:t>Intel Core i3 or AMD Ryzen 3 Pro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a:p>
            <a:endParaRPr lang="en-US" dirty="0">
              <a:latin typeface="Roboto Light" panose="02000000000000000000" pitchFamily="2" charset="0"/>
              <a:ea typeface="Roboto Light" panose="02000000000000000000" pitchFamily="2" charset="0"/>
            </a:endParaRPr>
          </a:p>
          <a:p>
            <a:r>
              <a:rPr lang="en-US" b="1" dirty="0">
                <a:solidFill>
                  <a:srgbClr val="CE0000"/>
                </a:solidFill>
                <a:latin typeface="Roboto" panose="02000000000000000000" pitchFamily="2" charset="0"/>
                <a:ea typeface="Roboto" panose="02000000000000000000" pitchFamily="2" charset="0"/>
              </a:rPr>
              <a:t>Mac</a:t>
            </a:r>
          </a:p>
          <a:p>
            <a:r>
              <a:rPr lang="en-US" dirty="0">
                <a:latin typeface="Roboto Light" panose="02000000000000000000" pitchFamily="2" charset="0"/>
                <a:ea typeface="Roboto Light" panose="02000000000000000000" pitchFamily="2" charset="0"/>
              </a:rPr>
              <a:t>macOS High Sierra 10.13 and macOS Mojave 10.14</a:t>
            </a:r>
          </a:p>
          <a:p>
            <a:r>
              <a:rPr lang="en-US" dirty="0">
                <a:latin typeface="Roboto Light" panose="02000000000000000000" pitchFamily="2" charset="0"/>
                <a:ea typeface="Roboto Light" panose="02000000000000000000" pitchFamily="2" charset="0"/>
              </a:rPr>
              <a:t>Intel Core i3 or faster</a:t>
            </a:r>
          </a:p>
          <a:p>
            <a:r>
              <a:rPr lang="en-US" dirty="0">
                <a:latin typeface="Roboto Light" panose="02000000000000000000" pitchFamily="2" charset="0"/>
                <a:ea typeface="Roboto Light" panose="02000000000000000000" pitchFamily="2" charset="0"/>
              </a:rPr>
              <a:t>4 GB memory</a:t>
            </a:r>
          </a:p>
          <a:p>
            <a:r>
              <a:rPr lang="en-US" dirty="0">
                <a:latin typeface="Roboto Light" panose="02000000000000000000" pitchFamily="2" charset="0"/>
                <a:ea typeface="Roboto Light" panose="02000000000000000000" pitchFamily="2" charset="0"/>
              </a:rPr>
              <a:t>2 GB minimum free disk space</a:t>
            </a:r>
          </a:p>
        </p:txBody>
      </p:sp>
      <p:sp>
        <p:nvSpPr>
          <p:cNvPr id="2" name="Rectangle 1">
            <a:extLst>
              <a:ext uri="{FF2B5EF4-FFF2-40B4-BE49-F238E27FC236}">
                <a16:creationId xmlns:a16="http://schemas.microsoft.com/office/drawing/2014/main" id="{3227C611-DB7D-2442-A05A-9E3EC18E1DC0}"/>
              </a:ext>
            </a:extLst>
          </p:cNvPr>
          <p:cNvSpPr/>
          <p:nvPr/>
        </p:nvSpPr>
        <p:spPr>
          <a:xfrm>
            <a:off x="974035" y="738384"/>
            <a:ext cx="6579704" cy="461665"/>
          </a:xfrm>
          <a:prstGeom prst="rect">
            <a:avLst/>
          </a:prstGeom>
        </p:spPr>
        <p:txBody>
          <a:bodyPr wrap="square">
            <a:spAutoFit/>
          </a:bodyPr>
          <a:lstStyle/>
          <a:p>
            <a:r>
              <a:rPr lang="en-US" sz="2400" dirty="0">
                <a:solidFill>
                  <a:srgbClr val="003B5C"/>
                </a:solidFill>
                <a:latin typeface="Roboto Medium" panose="02000000000000000000" pitchFamily="2" charset="0"/>
                <a:ea typeface="Roboto Medium" panose="02000000000000000000" pitchFamily="2" charset="0"/>
              </a:rPr>
              <a:t>Tableau Prep Builder System Requirements</a:t>
            </a:r>
          </a:p>
        </p:txBody>
      </p:sp>
    </p:spTree>
    <p:extLst>
      <p:ext uri="{BB962C8B-B14F-4D97-AF65-F5344CB8AC3E}">
        <p14:creationId xmlns:p14="http://schemas.microsoft.com/office/powerpoint/2010/main" val="2296224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714" y="627283"/>
            <a:ext cx="2729261"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0793" y="627283"/>
            <a:ext cx="2851470" cy="191560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5714" y="2863340"/>
            <a:ext cx="2729261" cy="189092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0793" y="2863340"/>
            <a:ext cx="2851470" cy="190143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7" name="TextBox 6">
            <a:extLst>
              <a:ext uri="{FF2B5EF4-FFF2-40B4-BE49-F238E27FC236}">
                <a16:creationId xmlns:a16="http://schemas.microsoft.com/office/drawing/2014/main" id="{BB898FF3-CF8A-4B84-A3CD-D88AB1E57F5B}"/>
              </a:ext>
            </a:extLst>
          </p:cNvPr>
          <p:cNvSpPr txBox="1"/>
          <p:nvPr/>
        </p:nvSpPr>
        <p:spPr>
          <a:xfrm>
            <a:off x="127675" y="899616"/>
            <a:ext cx="1344062"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Each data point represented by symbol taking up the same amount of space; however, hard to sometimes read the data</a:t>
            </a:r>
            <a:endParaRPr lang="en-SG" sz="1100" dirty="0"/>
          </a:p>
        </p:txBody>
      </p:sp>
      <p:sp>
        <p:nvSpPr>
          <p:cNvPr id="8" name="TextBox 7">
            <a:extLst>
              <a:ext uri="{FF2B5EF4-FFF2-40B4-BE49-F238E27FC236}">
                <a16:creationId xmlns:a16="http://schemas.microsoft.com/office/drawing/2014/main" id="{78AB9BFA-4223-4780-AFB5-079666C33282}"/>
              </a:ext>
            </a:extLst>
          </p:cNvPr>
          <p:cNvSpPr txBox="1"/>
          <p:nvPr/>
        </p:nvSpPr>
        <p:spPr>
          <a:xfrm>
            <a:off x="7740055" y="861566"/>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Works in both vertical or horizontal direction.</a:t>
            </a:r>
          </a:p>
          <a:p>
            <a:pPr marL="0" indent="0" algn="ctr">
              <a:buNone/>
            </a:pPr>
            <a:endParaRPr lang="en-US" sz="1100" dirty="0"/>
          </a:p>
          <a:p>
            <a:pPr marL="0" indent="0" algn="ctr">
              <a:buNone/>
            </a:pPr>
            <a:r>
              <a:rPr lang="en-US" sz="1100" dirty="0"/>
              <a:t>Pay attention to the axis; absolute lengths could be misleading</a:t>
            </a:r>
            <a:endParaRPr lang="en-SG" sz="1100" dirty="0"/>
          </a:p>
        </p:txBody>
      </p:sp>
      <p:sp>
        <p:nvSpPr>
          <p:cNvPr id="10" name="TextBox 9">
            <a:extLst>
              <a:ext uri="{FF2B5EF4-FFF2-40B4-BE49-F238E27FC236}">
                <a16:creationId xmlns:a16="http://schemas.microsoft.com/office/drawing/2014/main" id="{31956D8C-EA5D-4178-B29D-46A5AA57E2E6}"/>
              </a:ext>
            </a:extLst>
          </p:cNvPr>
          <p:cNvSpPr txBox="1"/>
          <p:nvPr/>
        </p:nvSpPr>
        <p:spPr>
          <a:xfrm>
            <a:off x="7740055" y="2878734"/>
            <a:ext cx="1344062" cy="16074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Pay attention to the axis; absolute lengths could be misleading</a:t>
            </a:r>
            <a:endParaRPr lang="en-SG" sz="1100" dirty="0"/>
          </a:p>
        </p:txBody>
      </p:sp>
    </p:spTree>
    <p:extLst>
      <p:ext uri="{BB962C8B-B14F-4D97-AF65-F5344CB8AC3E}">
        <p14:creationId xmlns:p14="http://schemas.microsoft.com/office/powerpoint/2010/main" val="616365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96" y="-66861"/>
            <a:ext cx="8563649" cy="823392"/>
          </a:xfrm>
        </p:spPr>
        <p:txBody>
          <a:bodyPr/>
          <a:lstStyle/>
          <a:p>
            <a:r>
              <a:rPr lang="en-US" sz="3200" dirty="0">
                <a:latin typeface="Roboto Medium"/>
              </a:rPr>
              <a:t>Visual Cues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9010" y="639019"/>
            <a:ext cx="2956782" cy="215588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348" y="628626"/>
            <a:ext cx="3163620" cy="21662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06" y="2960059"/>
            <a:ext cx="3145543" cy="2053791"/>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6" name="TextBox 5">
            <a:extLst>
              <a:ext uri="{FF2B5EF4-FFF2-40B4-BE49-F238E27FC236}">
                <a16:creationId xmlns:a16="http://schemas.microsoft.com/office/drawing/2014/main" id="{2F615D6D-F795-4241-ADC9-894EC657B929}"/>
              </a:ext>
            </a:extLst>
          </p:cNvPr>
          <p:cNvSpPr txBox="1"/>
          <p:nvPr/>
        </p:nvSpPr>
        <p:spPr>
          <a:xfrm>
            <a:off x="50479" y="92293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Shapes can add a 3</a:t>
            </a:r>
            <a:r>
              <a:rPr lang="en-US" sz="1100" baseline="30000" dirty="0"/>
              <a:t>rd</a:t>
            </a:r>
            <a:r>
              <a:rPr lang="en-US" sz="1100" dirty="0"/>
              <a:t> dimension to the interpretation of the data</a:t>
            </a:r>
            <a:endParaRPr lang="en-SG" sz="1100" dirty="0"/>
          </a:p>
        </p:txBody>
      </p:sp>
      <p:sp>
        <p:nvSpPr>
          <p:cNvPr id="7" name="TextBox 6">
            <a:extLst>
              <a:ext uri="{FF2B5EF4-FFF2-40B4-BE49-F238E27FC236}">
                <a16:creationId xmlns:a16="http://schemas.microsoft.com/office/drawing/2014/main" id="{FB8D5054-429D-4179-86FD-7747A4468CA9}"/>
              </a:ext>
            </a:extLst>
          </p:cNvPr>
          <p:cNvSpPr txBox="1"/>
          <p:nvPr/>
        </p:nvSpPr>
        <p:spPr>
          <a:xfrm>
            <a:off x="7656101" y="628626"/>
            <a:ext cx="1367885" cy="215588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000" dirty="0"/>
              <a:t>(Assume all units are m</a:t>
            </a:r>
            <a:r>
              <a:rPr lang="en-US" sz="1000" baseline="30000" dirty="0"/>
              <a:t>2</a:t>
            </a:r>
            <a:r>
              <a:rPr lang="en-US" sz="1000" dirty="0"/>
              <a:t>)</a:t>
            </a:r>
            <a:br>
              <a:rPr lang="en-US" sz="1000" dirty="0"/>
            </a:br>
            <a:r>
              <a:rPr lang="en-US" sz="1000" dirty="0"/>
              <a:t>Area of Square = 1</a:t>
            </a:r>
          </a:p>
          <a:p>
            <a:pPr marL="0" indent="0" algn="ctr">
              <a:buNone/>
            </a:pPr>
            <a:endParaRPr lang="en-US" sz="1000" dirty="0"/>
          </a:p>
          <a:p>
            <a:pPr marL="0" indent="0" algn="ctr">
              <a:buNone/>
            </a:pPr>
            <a:r>
              <a:rPr lang="en-US" sz="1000" dirty="0"/>
              <a:t>Increase area by 50%; area of new square = 1.5</a:t>
            </a:r>
          </a:p>
          <a:p>
            <a:pPr marL="0" indent="0" algn="ctr">
              <a:buNone/>
            </a:pPr>
            <a:endParaRPr lang="en-US" sz="1000" dirty="0"/>
          </a:p>
          <a:p>
            <a:pPr marL="0" indent="0" algn="ctr">
              <a:buNone/>
            </a:pPr>
            <a:r>
              <a:rPr lang="en-US" sz="1000" dirty="0"/>
              <a:t>Since it’s a square, the length of each side  = SQRT(1.5) = 1.2222</a:t>
            </a:r>
            <a:endParaRPr lang="en-SG" sz="1000" dirty="0"/>
          </a:p>
        </p:txBody>
      </p:sp>
      <p:sp>
        <p:nvSpPr>
          <p:cNvPr id="9" name="TextBox 8">
            <a:extLst>
              <a:ext uri="{FF2B5EF4-FFF2-40B4-BE49-F238E27FC236}">
                <a16:creationId xmlns:a16="http://schemas.microsoft.com/office/drawing/2014/main" id="{57D03F39-8462-4ADD-AF68-FD0AF5CFEFDA}"/>
              </a:ext>
            </a:extLst>
          </p:cNvPr>
          <p:cNvSpPr txBox="1"/>
          <p:nvPr/>
        </p:nvSpPr>
        <p:spPr>
          <a:xfrm>
            <a:off x="6245539" y="3263282"/>
            <a:ext cx="1292811" cy="144734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is good for labelling and </a:t>
            </a:r>
            <a:r>
              <a:rPr lang="en-US" sz="1100" dirty="0" err="1"/>
              <a:t>categorisation</a:t>
            </a:r>
            <a:r>
              <a:rPr lang="en-US" sz="1100" dirty="0"/>
              <a:t>, but poor for displaying shape, detail or space</a:t>
            </a:r>
            <a:endParaRPr lang="en-SG" sz="1100" dirty="0"/>
          </a:p>
        </p:txBody>
      </p:sp>
    </p:spTree>
    <p:extLst>
      <p:ext uri="{BB962C8B-B14F-4D97-AF65-F5344CB8AC3E}">
        <p14:creationId xmlns:p14="http://schemas.microsoft.com/office/powerpoint/2010/main" val="2344190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GB" sz="3200" dirty="0">
                <a:latin typeface="Roboto Medium" panose="02000000000000000000" pitchFamily="2" charset="0"/>
                <a:ea typeface="Roboto Medium" panose="02000000000000000000" pitchFamily="2" charset="0"/>
              </a:rPr>
              <a:t>Visual Cues</a:t>
            </a:r>
          </a:p>
        </p:txBody>
      </p:sp>
      <p:sp>
        <p:nvSpPr>
          <p:cNvPr id="3" name="Content Placeholder 2"/>
          <p:cNvSpPr>
            <a:spLocks noGrp="1"/>
          </p:cNvSpPr>
          <p:nvPr>
            <p:ph idx="10"/>
          </p:nvPr>
        </p:nvSpPr>
        <p:spPr>
          <a:xfrm>
            <a:off x="260213" y="1277137"/>
            <a:ext cx="8563648" cy="412869"/>
          </a:xfrm>
        </p:spPr>
        <p:txBody>
          <a:bodyPr/>
          <a:lstStyle/>
          <a:p>
            <a:r>
              <a:rPr lang="en-GB" sz="1800" i="1" dirty="0">
                <a:latin typeface="Roboto Medium" panose="02000000000000000000" pitchFamily="2" charset="0"/>
                <a:ea typeface="Roboto Medium" panose="02000000000000000000" pitchFamily="2" charset="0"/>
              </a:rPr>
              <a:t>Colour — the Red-Green-Blue (RGB) colour system</a:t>
            </a:r>
          </a:p>
        </p:txBody>
      </p:sp>
      <p:sp>
        <p:nvSpPr>
          <p:cNvPr id="4" name="Content Placeholder 3"/>
          <p:cNvSpPr>
            <a:spLocks noGrp="1"/>
          </p:cNvSpPr>
          <p:nvPr>
            <p:ph idx="1"/>
          </p:nvPr>
        </p:nvSpPr>
        <p:spPr>
          <a:xfrm>
            <a:off x="260212" y="1905100"/>
            <a:ext cx="6692699" cy="2475553"/>
          </a:xfrm>
        </p:spPr>
        <p:txBody>
          <a:bodyPr>
            <a:noAutofit/>
          </a:bodyPr>
          <a:lstStyle/>
          <a:p>
            <a:pPr marL="177800" indent="-177800">
              <a:spcBef>
                <a:spcPts val="0"/>
              </a:spcBef>
              <a:spcAft>
                <a:spcPts val="12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basic idea of the RGB colour system is that any coloured light can be matched by a weighted sum of any three distinct primary colours</a:t>
            </a:r>
          </a:p>
          <a:p>
            <a:pPr marL="1830388" indent="0">
              <a:spcBef>
                <a:spcPts val="0"/>
              </a:spcBef>
              <a:spcAft>
                <a:spcPts val="1200"/>
              </a:spcAft>
              <a:buClr>
                <a:srgbClr val="CE0000"/>
              </a:buClr>
              <a:buNone/>
            </a:pPr>
            <a:r>
              <a:rPr lang="en-GB" sz="1800" dirty="0">
                <a:latin typeface="Roboto Light" panose="02000000000000000000" pitchFamily="2" charset="0"/>
                <a:ea typeface="Roboto Light" panose="02000000000000000000" pitchFamily="2" charset="0"/>
              </a:rPr>
              <a:t>C ≡ </a:t>
            </a:r>
            <a:r>
              <a:rPr lang="en-GB" sz="1800" i="1" dirty="0" err="1">
                <a:latin typeface="Roboto Light" panose="02000000000000000000" pitchFamily="2" charset="0"/>
                <a:ea typeface="Roboto Light" panose="02000000000000000000" pitchFamily="2" charset="0"/>
              </a:rPr>
              <a:t>r</a:t>
            </a:r>
            <a:r>
              <a:rPr lang="en-GB" sz="1800" dirty="0" err="1">
                <a:latin typeface="Roboto Light" panose="02000000000000000000" pitchFamily="2" charset="0"/>
                <a:ea typeface="Roboto Light" panose="02000000000000000000" pitchFamily="2" charset="0"/>
              </a:rPr>
              <a:t>R</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g</a:t>
            </a:r>
            <a:r>
              <a:rPr lang="en-GB" sz="1800" dirty="0" err="1">
                <a:latin typeface="Roboto Light" panose="02000000000000000000" pitchFamily="2" charset="0"/>
                <a:ea typeface="Roboto Light" panose="02000000000000000000" pitchFamily="2" charset="0"/>
              </a:rPr>
              <a:t>G</a:t>
            </a:r>
            <a:r>
              <a:rPr lang="en-GB" sz="1800" dirty="0">
                <a:latin typeface="Roboto Light" panose="02000000000000000000" pitchFamily="2" charset="0"/>
                <a:ea typeface="Roboto Light" panose="02000000000000000000" pitchFamily="2" charset="0"/>
              </a:rPr>
              <a:t> + </a:t>
            </a:r>
            <a:r>
              <a:rPr lang="en-GB" sz="1800" i="1" dirty="0" err="1">
                <a:latin typeface="Roboto Light" panose="02000000000000000000" pitchFamily="2" charset="0"/>
                <a:ea typeface="Roboto Light" panose="02000000000000000000" pitchFamily="2" charset="0"/>
              </a:rPr>
              <a:t>b</a:t>
            </a:r>
            <a:r>
              <a:rPr lang="en-GB" sz="1800" dirty="0" err="1">
                <a:latin typeface="Roboto Light" panose="02000000000000000000" pitchFamily="2" charset="0"/>
                <a:ea typeface="Roboto Light" panose="02000000000000000000" pitchFamily="2" charset="0"/>
              </a:rPr>
              <a:t>B</a:t>
            </a:r>
            <a:r>
              <a:rPr lang="en-GB" sz="1800" dirty="0">
                <a:latin typeface="Roboto Light" panose="02000000000000000000" pitchFamily="2" charset="0"/>
                <a:ea typeface="Roboto Light" panose="02000000000000000000" pitchFamily="2" charset="0"/>
              </a:rPr>
              <a:t>, </a:t>
            </a:r>
          </a:p>
          <a:p>
            <a:pPr marL="1870075" lvl="3" indent="-612775">
              <a:spcBef>
                <a:spcPts val="0"/>
              </a:spcBef>
              <a:spcAft>
                <a:spcPts val="1200"/>
              </a:spcAft>
              <a:buClr>
                <a:srgbClr val="CE0000"/>
              </a:buClr>
              <a:buNone/>
            </a:pPr>
            <a:r>
              <a:rPr lang="en-GB" sz="1400" dirty="0">
                <a:latin typeface="Roboto Light" panose="02000000000000000000" pitchFamily="2" charset="0"/>
                <a:ea typeface="Roboto Light" panose="02000000000000000000" pitchFamily="2" charset="0"/>
              </a:rPr>
              <a:t>where </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C is the colour to be matched</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R, G, and B are primary sources to be used to create a match</a:t>
            </a:r>
            <a:br>
              <a:rPr lang="en-GB" sz="1400" dirty="0">
                <a:latin typeface="Roboto Light" panose="02000000000000000000" pitchFamily="2" charset="0"/>
                <a:ea typeface="Roboto Light" panose="02000000000000000000" pitchFamily="2" charset="0"/>
              </a:rPr>
            </a:br>
            <a:r>
              <a:rPr lang="en-GB" sz="1400" i="1" dirty="0">
                <a:latin typeface="Roboto Light" panose="02000000000000000000" pitchFamily="2" charset="0"/>
                <a:ea typeface="Roboto Light" panose="02000000000000000000" pitchFamily="2" charset="0"/>
              </a:rPr>
              <a:t>r, g, and b </a:t>
            </a:r>
            <a:r>
              <a:rPr lang="en-GB" sz="1400" dirty="0">
                <a:latin typeface="Roboto Light" panose="02000000000000000000" pitchFamily="2" charset="0"/>
                <a:ea typeface="Roboto Light" panose="02000000000000000000" pitchFamily="2" charset="0"/>
              </a:rPr>
              <a:t>are the amounts of each primary source</a:t>
            </a:r>
            <a:br>
              <a:rPr lang="en-GB" sz="1400" dirty="0">
                <a:latin typeface="Roboto Light" panose="02000000000000000000" pitchFamily="2" charset="0"/>
                <a:ea typeface="Roboto Light" panose="02000000000000000000" pitchFamily="2" charset="0"/>
              </a:rPr>
            </a:br>
            <a:r>
              <a:rPr lang="en-GB" sz="1400" dirty="0">
                <a:latin typeface="Roboto Light" panose="02000000000000000000" pitchFamily="2" charset="0"/>
                <a:ea typeface="Roboto Light" panose="02000000000000000000" pitchFamily="2" charset="0"/>
              </a:rPr>
              <a:t>≡ denotes a perceptual match</a:t>
            </a:r>
          </a:p>
        </p:txBody>
      </p:sp>
      <p:pic>
        <p:nvPicPr>
          <p:cNvPr id="5" name="Picture 4">
            <a:extLst>
              <a:ext uri="{FF2B5EF4-FFF2-40B4-BE49-F238E27FC236}">
                <a16:creationId xmlns:a16="http://schemas.microsoft.com/office/drawing/2014/main" id="{878A3EDC-C1E4-4DE5-B7C3-F062C2EDFCD5}"/>
              </a:ext>
            </a:extLst>
          </p:cNvPr>
          <p:cNvPicPr>
            <a:picLocks noChangeAspect="1"/>
          </p:cNvPicPr>
          <p:nvPr/>
        </p:nvPicPr>
        <p:blipFill>
          <a:blip r:embed="rId3"/>
          <a:stretch>
            <a:fillRect/>
          </a:stretch>
        </p:blipFill>
        <p:spPr>
          <a:xfrm>
            <a:off x="6952911" y="180838"/>
            <a:ext cx="2038689" cy="2020463"/>
          </a:xfrm>
          <a:prstGeom prst="rect">
            <a:avLst/>
          </a:prstGeom>
        </p:spPr>
      </p:pic>
      <p:sp>
        <p:nvSpPr>
          <p:cNvPr id="6" name="TextBox 5">
            <a:extLst>
              <a:ext uri="{FF2B5EF4-FFF2-40B4-BE49-F238E27FC236}">
                <a16:creationId xmlns:a16="http://schemas.microsoft.com/office/drawing/2014/main" id="{C0FD0614-C1DB-4B27-8027-8A9FDAAF46DF}"/>
              </a:ext>
            </a:extLst>
          </p:cNvPr>
          <p:cNvSpPr txBox="1"/>
          <p:nvPr/>
        </p:nvSpPr>
        <p:spPr>
          <a:xfrm>
            <a:off x="7015159" y="2236729"/>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pic>
        <p:nvPicPr>
          <p:cNvPr id="7" name="Picture 6">
            <a:extLst>
              <a:ext uri="{FF2B5EF4-FFF2-40B4-BE49-F238E27FC236}">
                <a16:creationId xmlns:a16="http://schemas.microsoft.com/office/drawing/2014/main" id="{D0090166-6E42-4656-80A1-AD6AE3879779}"/>
              </a:ext>
            </a:extLst>
          </p:cNvPr>
          <p:cNvPicPr>
            <a:picLocks noChangeAspect="1"/>
          </p:cNvPicPr>
          <p:nvPr/>
        </p:nvPicPr>
        <p:blipFill>
          <a:blip r:embed="rId3"/>
          <a:stretch>
            <a:fillRect/>
          </a:stretch>
        </p:blipFill>
        <p:spPr>
          <a:xfrm>
            <a:off x="6952911" y="2575284"/>
            <a:ext cx="2038689" cy="2020463"/>
          </a:xfrm>
          <a:prstGeom prst="rect">
            <a:avLst/>
          </a:prstGeom>
        </p:spPr>
      </p:pic>
      <p:sp>
        <p:nvSpPr>
          <p:cNvPr id="8" name="TextBox 7">
            <a:extLst>
              <a:ext uri="{FF2B5EF4-FFF2-40B4-BE49-F238E27FC236}">
                <a16:creationId xmlns:a16="http://schemas.microsoft.com/office/drawing/2014/main" id="{F4CE262F-787E-4AAD-9207-BE4600527E6C}"/>
              </a:ext>
            </a:extLst>
          </p:cNvPr>
          <p:cNvSpPr txBox="1"/>
          <p:nvPr/>
        </p:nvSpPr>
        <p:spPr>
          <a:xfrm>
            <a:off x="7015159" y="5455605"/>
            <a:ext cx="1976441" cy="22891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Normal Vision</a:t>
            </a:r>
            <a:endParaRPr lang="en-SG" sz="1100" dirty="0"/>
          </a:p>
        </p:txBody>
      </p:sp>
      <p:sp>
        <p:nvSpPr>
          <p:cNvPr id="9" name="TextBox 8">
            <a:extLst>
              <a:ext uri="{FF2B5EF4-FFF2-40B4-BE49-F238E27FC236}">
                <a16:creationId xmlns:a16="http://schemas.microsoft.com/office/drawing/2014/main" id="{D9459E6F-5B67-4269-B116-F37420CBEC2A}"/>
              </a:ext>
            </a:extLst>
          </p:cNvPr>
          <p:cNvSpPr txBox="1"/>
          <p:nvPr/>
        </p:nvSpPr>
        <p:spPr>
          <a:xfrm>
            <a:off x="6847420" y="4640178"/>
            <a:ext cx="1976441" cy="360116"/>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Colour Blind Vision (deficiency is always R G)</a:t>
            </a:r>
            <a:endParaRPr lang="en-SG" sz="1100" dirty="0"/>
          </a:p>
        </p:txBody>
      </p:sp>
      <p:cxnSp>
        <p:nvCxnSpPr>
          <p:cNvPr id="11" name="Straight Arrow Connector 10">
            <a:extLst>
              <a:ext uri="{FF2B5EF4-FFF2-40B4-BE49-F238E27FC236}">
                <a16:creationId xmlns:a16="http://schemas.microsoft.com/office/drawing/2014/main" id="{69AA9CEE-E521-431F-8F93-20649387CE99}"/>
              </a:ext>
            </a:extLst>
          </p:cNvPr>
          <p:cNvCxnSpPr/>
          <p:nvPr/>
        </p:nvCxnSpPr>
        <p:spPr>
          <a:xfrm flipV="1">
            <a:off x="8003379" y="3061159"/>
            <a:ext cx="287181" cy="1925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Freeform: Shape 12">
            <a:extLst>
              <a:ext uri="{FF2B5EF4-FFF2-40B4-BE49-F238E27FC236}">
                <a16:creationId xmlns:a16="http://schemas.microsoft.com/office/drawing/2014/main" id="{BBE6C3D3-787F-4FDB-819D-FA7BB98489EA}"/>
              </a:ext>
            </a:extLst>
          </p:cNvPr>
          <p:cNvSpPr/>
          <p:nvPr/>
        </p:nvSpPr>
        <p:spPr>
          <a:xfrm>
            <a:off x="7520940" y="3175402"/>
            <a:ext cx="845820" cy="1167998"/>
          </a:xfrm>
          <a:custGeom>
            <a:avLst/>
            <a:gdLst>
              <a:gd name="connsiteX0" fmla="*/ 0 w 845820"/>
              <a:gd name="connsiteY0" fmla="*/ 1152758 h 1167998"/>
              <a:gd name="connsiteX1" fmla="*/ 99060 w 845820"/>
              <a:gd name="connsiteY1" fmla="*/ 1076558 h 1167998"/>
              <a:gd name="connsiteX2" fmla="*/ 160020 w 845820"/>
              <a:gd name="connsiteY2" fmla="*/ 985118 h 1167998"/>
              <a:gd name="connsiteX3" fmla="*/ 198120 w 845820"/>
              <a:gd name="connsiteY3" fmla="*/ 847958 h 1167998"/>
              <a:gd name="connsiteX4" fmla="*/ 220980 w 845820"/>
              <a:gd name="connsiteY4" fmla="*/ 703178 h 1167998"/>
              <a:gd name="connsiteX5" fmla="*/ 251460 w 845820"/>
              <a:gd name="connsiteY5" fmla="*/ 497438 h 1167998"/>
              <a:gd name="connsiteX6" fmla="*/ 259080 w 845820"/>
              <a:gd name="connsiteY6" fmla="*/ 329798 h 1167998"/>
              <a:gd name="connsiteX7" fmla="*/ 297180 w 845820"/>
              <a:gd name="connsiteY7" fmla="*/ 124058 h 1167998"/>
              <a:gd name="connsiteX8" fmla="*/ 327660 w 845820"/>
              <a:gd name="connsiteY8" fmla="*/ 24998 h 1167998"/>
              <a:gd name="connsiteX9" fmla="*/ 365760 w 845820"/>
              <a:gd name="connsiteY9" fmla="*/ 2138 h 1167998"/>
              <a:gd name="connsiteX10" fmla="*/ 426720 w 845820"/>
              <a:gd name="connsiteY10" fmla="*/ 17378 h 1167998"/>
              <a:gd name="connsiteX11" fmla="*/ 495300 w 845820"/>
              <a:gd name="connsiteY11" fmla="*/ 146918 h 1167998"/>
              <a:gd name="connsiteX12" fmla="*/ 518160 w 845820"/>
              <a:gd name="connsiteY12" fmla="*/ 291698 h 1167998"/>
              <a:gd name="connsiteX13" fmla="*/ 556260 w 845820"/>
              <a:gd name="connsiteY13" fmla="*/ 497438 h 1167998"/>
              <a:gd name="connsiteX14" fmla="*/ 601980 w 845820"/>
              <a:gd name="connsiteY14" fmla="*/ 786998 h 1167998"/>
              <a:gd name="connsiteX15" fmla="*/ 632460 w 845820"/>
              <a:gd name="connsiteY15" fmla="*/ 939398 h 1167998"/>
              <a:gd name="connsiteX16" fmla="*/ 708660 w 845820"/>
              <a:gd name="connsiteY16" fmla="*/ 1084178 h 1167998"/>
              <a:gd name="connsiteX17" fmla="*/ 769620 w 845820"/>
              <a:gd name="connsiteY17" fmla="*/ 1145138 h 1167998"/>
              <a:gd name="connsiteX18" fmla="*/ 845820 w 845820"/>
              <a:gd name="connsiteY18" fmla="*/ 1167998 h 116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45820" h="1167998">
                <a:moveTo>
                  <a:pt x="0" y="1152758"/>
                </a:moveTo>
                <a:cubicBezTo>
                  <a:pt x="36195" y="1128628"/>
                  <a:pt x="72390" y="1104498"/>
                  <a:pt x="99060" y="1076558"/>
                </a:cubicBezTo>
                <a:cubicBezTo>
                  <a:pt x="125730" y="1048618"/>
                  <a:pt x="143510" y="1023218"/>
                  <a:pt x="160020" y="985118"/>
                </a:cubicBezTo>
                <a:cubicBezTo>
                  <a:pt x="176530" y="947018"/>
                  <a:pt x="187960" y="894948"/>
                  <a:pt x="198120" y="847958"/>
                </a:cubicBezTo>
                <a:cubicBezTo>
                  <a:pt x="208280" y="800968"/>
                  <a:pt x="212090" y="761598"/>
                  <a:pt x="220980" y="703178"/>
                </a:cubicBezTo>
                <a:cubicBezTo>
                  <a:pt x="229870" y="644758"/>
                  <a:pt x="245110" y="559668"/>
                  <a:pt x="251460" y="497438"/>
                </a:cubicBezTo>
                <a:cubicBezTo>
                  <a:pt x="257810" y="435208"/>
                  <a:pt x="251460" y="392028"/>
                  <a:pt x="259080" y="329798"/>
                </a:cubicBezTo>
                <a:cubicBezTo>
                  <a:pt x="266700" y="267568"/>
                  <a:pt x="285750" y="174858"/>
                  <a:pt x="297180" y="124058"/>
                </a:cubicBezTo>
                <a:cubicBezTo>
                  <a:pt x="308610" y="73258"/>
                  <a:pt x="316230" y="45318"/>
                  <a:pt x="327660" y="24998"/>
                </a:cubicBezTo>
                <a:cubicBezTo>
                  <a:pt x="339090" y="4678"/>
                  <a:pt x="349250" y="3408"/>
                  <a:pt x="365760" y="2138"/>
                </a:cubicBezTo>
                <a:cubicBezTo>
                  <a:pt x="382270" y="868"/>
                  <a:pt x="405130" y="-6752"/>
                  <a:pt x="426720" y="17378"/>
                </a:cubicBezTo>
                <a:cubicBezTo>
                  <a:pt x="448310" y="41508"/>
                  <a:pt x="480060" y="101198"/>
                  <a:pt x="495300" y="146918"/>
                </a:cubicBezTo>
                <a:cubicBezTo>
                  <a:pt x="510540" y="192638"/>
                  <a:pt x="508000" y="233278"/>
                  <a:pt x="518160" y="291698"/>
                </a:cubicBezTo>
                <a:cubicBezTo>
                  <a:pt x="528320" y="350118"/>
                  <a:pt x="542290" y="414888"/>
                  <a:pt x="556260" y="497438"/>
                </a:cubicBezTo>
                <a:cubicBezTo>
                  <a:pt x="570230" y="579988"/>
                  <a:pt x="589280" y="713338"/>
                  <a:pt x="601980" y="786998"/>
                </a:cubicBezTo>
                <a:cubicBezTo>
                  <a:pt x="614680" y="860658"/>
                  <a:pt x="614680" y="889868"/>
                  <a:pt x="632460" y="939398"/>
                </a:cubicBezTo>
                <a:cubicBezTo>
                  <a:pt x="650240" y="988928"/>
                  <a:pt x="685800" y="1049888"/>
                  <a:pt x="708660" y="1084178"/>
                </a:cubicBezTo>
                <a:cubicBezTo>
                  <a:pt x="731520" y="1118468"/>
                  <a:pt x="746760" y="1131168"/>
                  <a:pt x="769620" y="1145138"/>
                </a:cubicBezTo>
                <a:cubicBezTo>
                  <a:pt x="792480" y="1159108"/>
                  <a:pt x="845820" y="1166728"/>
                  <a:pt x="845820" y="1167998"/>
                </a:cubicBezTo>
              </a:path>
            </a:pathLst>
          </a:cu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4" name="TextBox 13">
            <a:extLst>
              <a:ext uri="{FF2B5EF4-FFF2-40B4-BE49-F238E27FC236}">
                <a16:creationId xmlns:a16="http://schemas.microsoft.com/office/drawing/2014/main" id="{47E51B26-8F18-4247-B1B5-73D75163D172}"/>
              </a:ext>
            </a:extLst>
          </p:cNvPr>
          <p:cNvSpPr txBox="1"/>
          <p:nvPr/>
        </p:nvSpPr>
        <p:spPr>
          <a:xfrm>
            <a:off x="8298179" y="2820942"/>
            <a:ext cx="845821" cy="50456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100" dirty="0"/>
              <a:t>1 collapsed frequency</a:t>
            </a:r>
            <a:endParaRPr lang="en-SG" sz="1100" dirty="0"/>
          </a:p>
        </p:txBody>
      </p:sp>
    </p:spTree>
    <p:extLst>
      <p:ext uri="{BB962C8B-B14F-4D97-AF65-F5344CB8AC3E}">
        <p14:creationId xmlns:p14="http://schemas.microsoft.com/office/powerpoint/2010/main" val="425356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74f7d384-564a-4313-8fa1-2951fad00700"/>
  <p:tag name="AUDIO_IMPORT" val="D:\Projects\E-Learning\ANL303e\Working files\ANL303e Audio\ANL303_SU1_audio_1\sound007.wav"/>
  <p:tag name="AUDIO_ID" val="700"/>
  <p:tag name="ELAPSEDTIME" val="30.067"/>
  <p:tag name="ARTICULATE_SLIDE_PAUSE" val="1"/>
  <p:tag name="ARTICULATE_NAV_LEVEL" val="2"/>
  <p:tag name="ARTICULATE_HIDE_SLIDE" val="1"/>
  <p:tag name="ARTICULATE_PLAYLIST_ID" val="-1"/>
  <p:tag name="ARTICULATE_LOCK_SLIDE" val="0"/>
  <p:tag name="ARTICULATE_SLIDE_NAV" val="7"/>
  <p:tag name="ARTICULATE_SLIDE_THUMBNAIL_REFRESH" val="1"/>
</p:tagLst>
</file>

<file path=ppt/theme/theme1.xml><?xml version="1.0" encoding="utf-8"?>
<a:theme xmlns:a="http://schemas.openxmlformats.org/drawingml/2006/main" name="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Custom 20">
      <a:dk1>
        <a:srgbClr val="000000"/>
      </a:dk1>
      <a:lt1>
        <a:srgbClr val="FFFFFF"/>
      </a:lt1>
      <a:dk2>
        <a:srgbClr val="003B5C"/>
      </a:dk2>
      <a:lt2>
        <a:srgbClr val="FFFFFF"/>
      </a:lt2>
      <a:accent1>
        <a:srgbClr val="003B5C"/>
      </a:accent1>
      <a:accent2>
        <a:srgbClr val="DA291C"/>
      </a:accent2>
      <a:accent3>
        <a:srgbClr val="99D6EA"/>
      </a:accent3>
      <a:accent4>
        <a:srgbClr val="C8C9C7"/>
      </a:accent4>
      <a:accent5>
        <a:srgbClr val="042A4A"/>
      </a:accent5>
      <a:accent6>
        <a:srgbClr val="DA291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908F21-3091-5F4C-90D0-EDE5679A45E1}">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
  <TotalTime>9660</TotalTime>
  <Words>4175</Words>
  <Application>Microsoft Office PowerPoint</Application>
  <PresentationFormat>On-screen Show (16:9)</PresentationFormat>
  <Paragraphs>428</Paragraphs>
  <Slides>64</Slides>
  <Notes>35</Notes>
  <HiddenSlides>6</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Calibri</vt:lpstr>
      <vt:lpstr>Lucida sans</vt:lpstr>
      <vt:lpstr>Lucida sans</vt:lpstr>
      <vt:lpstr>Montserrat Medium</vt:lpstr>
      <vt:lpstr>Roboto</vt:lpstr>
      <vt:lpstr>Roboto Light</vt:lpstr>
      <vt:lpstr>Roboto Medium</vt:lpstr>
      <vt:lpstr>System Font Regular</vt:lpstr>
      <vt:lpstr>Wingdings</vt:lpstr>
      <vt:lpstr>Office Theme</vt:lpstr>
      <vt:lpstr>3_Office Theme</vt:lpstr>
      <vt:lpstr>1_Office Theme</vt:lpstr>
      <vt:lpstr>ANL201 – Study Units</vt:lpstr>
      <vt:lpstr>Learning Objectives of ANL201 </vt:lpstr>
      <vt:lpstr>Visualisation for Business ANL 201</vt:lpstr>
      <vt:lpstr>Four Components of Data Visualisation</vt:lpstr>
      <vt:lpstr>Visual Cues</vt:lpstr>
      <vt:lpstr>Visual Cues</vt:lpstr>
      <vt:lpstr>Visual Cues</vt:lpstr>
      <vt:lpstr>Visual Cues</vt:lpstr>
      <vt:lpstr>Visual Cues</vt:lpstr>
      <vt:lpstr>Visual Cues</vt:lpstr>
      <vt:lpstr>Visual Cues</vt:lpstr>
      <vt:lpstr>Visual Cues</vt:lpstr>
      <vt:lpstr>Visual Cues</vt:lpstr>
      <vt:lpstr>Visual Cues</vt:lpstr>
      <vt:lpstr>Class Discussion 1</vt:lpstr>
      <vt:lpstr>Class Discussion 1</vt:lpstr>
      <vt:lpstr>Coordinate Systems</vt:lpstr>
      <vt:lpstr>Coordinate Systems</vt:lpstr>
      <vt:lpstr>Coordinate Systems</vt:lpstr>
      <vt:lpstr>Coordinate Systems</vt:lpstr>
      <vt:lpstr>Coordinate Systems</vt:lpstr>
      <vt:lpstr>Coordinate Systems</vt:lpstr>
      <vt:lpstr>Coordinate System</vt:lpstr>
      <vt:lpstr>Coordinate Systems</vt:lpstr>
      <vt:lpstr>Coordinate Systems</vt:lpstr>
      <vt:lpstr>Coordinate Systems</vt:lpstr>
      <vt:lpstr>Coordinate Systems</vt:lpstr>
      <vt:lpstr>Scales</vt:lpstr>
      <vt:lpstr>Scales</vt:lpstr>
      <vt:lpstr>Scales</vt:lpstr>
      <vt:lpstr>Scales</vt:lpstr>
      <vt:lpstr>Context</vt:lpstr>
      <vt:lpstr>Context</vt:lpstr>
      <vt:lpstr>Context</vt:lpstr>
      <vt:lpstr>Context</vt:lpstr>
      <vt:lpstr>Context</vt:lpstr>
      <vt:lpstr>PowerPoint Presentation</vt:lpstr>
      <vt:lpstr>PowerPoint Presentation</vt:lpstr>
      <vt:lpstr>Context</vt:lpstr>
      <vt:lpstr>Context</vt:lpstr>
      <vt:lpstr>PowerPoint Presentation</vt:lpstr>
      <vt:lpstr>Context</vt:lpstr>
      <vt:lpstr>PowerPoint Presentation</vt:lpstr>
      <vt:lpstr>PowerPoint Presentation</vt:lpstr>
      <vt:lpstr>PowerPoint Presentation</vt:lpstr>
      <vt:lpstr>Class Activity: Data Visualisation Evaluation </vt:lpstr>
      <vt:lpstr>PowerPoint Presentation</vt:lpstr>
      <vt:lpstr>PowerPoint Presentation</vt:lpstr>
      <vt:lpstr>PowerPoint Presentation</vt:lpstr>
      <vt:lpstr>Tableau (Class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Munish Kumar</cp:lastModifiedBy>
  <cp:revision>276</cp:revision>
  <dcterms:created xsi:type="dcterms:W3CDTF">2010-04-12T23:12:02Z</dcterms:created>
  <dcterms:modified xsi:type="dcterms:W3CDTF">2021-02-18T01:39:54Z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